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32" r:id="rId2"/>
    <p:sldId id="330" r:id="rId3"/>
    <p:sldId id="331" r:id="rId4"/>
    <p:sldId id="495" r:id="rId5"/>
    <p:sldId id="494" r:id="rId6"/>
    <p:sldId id="293" r:id="rId7"/>
    <p:sldId id="324" r:id="rId8"/>
    <p:sldId id="496" r:id="rId9"/>
    <p:sldId id="296" r:id="rId10"/>
    <p:sldId id="295" r:id="rId11"/>
    <p:sldId id="309" r:id="rId12"/>
    <p:sldId id="329" r:id="rId13"/>
    <p:sldId id="306" r:id="rId14"/>
    <p:sldId id="497" r:id="rId15"/>
    <p:sldId id="498" r:id="rId16"/>
    <p:sldId id="499" r:id="rId17"/>
    <p:sldId id="500" r:id="rId18"/>
    <p:sldId id="502" r:id="rId19"/>
    <p:sldId id="501" r:id="rId20"/>
    <p:sldId id="263" r:id="rId21"/>
    <p:sldId id="421" r:id="rId22"/>
    <p:sldId id="489" r:id="rId23"/>
    <p:sldId id="307" r:id="rId24"/>
    <p:sldId id="424" r:id="rId25"/>
    <p:sldId id="454" r:id="rId26"/>
    <p:sldId id="455" r:id="rId27"/>
    <p:sldId id="426" r:id="rId28"/>
    <p:sldId id="272" r:id="rId29"/>
    <p:sldId id="427" r:id="rId30"/>
    <p:sldId id="457" r:id="rId31"/>
    <p:sldId id="458" r:id="rId32"/>
    <p:sldId id="290" r:id="rId33"/>
    <p:sldId id="291" r:id="rId3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78"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0CA9458-8E46-44A2-ADCB-4ECEEA21F2CE}" type="datetimeFigureOut">
              <a:rPr lang="en-GB" smtClean="0"/>
              <a:t>13/03/2020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D02DFB5-0A9F-483C-8303-9EB6A402CE58}" type="slidenum">
              <a:rPr lang="en-GB" smtClean="0"/>
              <a:t>‹#›</a:t>
            </a:fld>
            <a:endParaRPr lang="en-GB"/>
          </a:p>
        </p:txBody>
      </p:sp>
    </p:spTree>
    <p:extLst>
      <p:ext uri="{BB962C8B-B14F-4D97-AF65-F5344CB8AC3E}">
        <p14:creationId xmlns:p14="http://schemas.microsoft.com/office/powerpoint/2010/main" val="1647834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0A12244-51AC-4080-AF7D-8670C01BFE66}" type="datetimeFigureOut">
              <a:rPr lang="en-GB" smtClean="0"/>
              <a:t>13/03/2020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CD61B55-7808-4E65-A2F6-0E5FCD683684}" type="slidenum">
              <a:rPr lang="en-GB" smtClean="0"/>
              <a:t>‹#›</a:t>
            </a:fld>
            <a:endParaRPr lang="en-GB"/>
          </a:p>
        </p:txBody>
      </p:sp>
    </p:spTree>
    <p:extLst>
      <p:ext uri="{BB962C8B-B14F-4D97-AF65-F5344CB8AC3E}">
        <p14:creationId xmlns:p14="http://schemas.microsoft.com/office/powerpoint/2010/main" val="52583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r>
              <a:rPr lang="en-GB" dirty="0"/>
              <a:t>Can do so by ‘containing’ – sharing, supporting and ‘carrying’ the child’s emotional state by tuning-in/empathising –</a:t>
            </a:r>
            <a:r>
              <a:rPr lang="en-GB" b="1" i="1" dirty="0"/>
              <a:t> </a:t>
            </a:r>
          </a:p>
          <a:p>
            <a:pPr>
              <a:lnSpc>
                <a:spcPct val="120000"/>
              </a:lnSpc>
              <a:spcBef>
                <a:spcPts val="0"/>
              </a:spcBef>
              <a:buFont typeface="Arial" charset="0"/>
              <a:buNone/>
            </a:pPr>
            <a:r>
              <a:rPr lang="en-GB" b="1" i="1" dirty="0"/>
              <a:t>    ‘I understand how you feel, you’re not alone’ </a:t>
            </a:r>
          </a:p>
          <a:p>
            <a:pPr>
              <a:lnSpc>
                <a:spcPct val="120000"/>
              </a:lnSpc>
              <a:spcBef>
                <a:spcPts val="0"/>
              </a:spcBef>
            </a:pPr>
            <a:r>
              <a:rPr lang="en-GB" dirty="0"/>
              <a:t>Helping the child to cope with and come to terms with boundaries </a:t>
            </a:r>
            <a:r>
              <a:rPr lang="en-GB" b="1" i="1" dirty="0"/>
              <a:t>– ‘We can’t always get what we want’</a:t>
            </a:r>
          </a:p>
          <a:p>
            <a:pPr>
              <a:lnSpc>
                <a:spcPct val="120000"/>
              </a:lnSpc>
              <a:spcBef>
                <a:spcPts val="0"/>
              </a:spcBef>
            </a:pPr>
            <a:r>
              <a:rPr lang="en-GB" dirty="0"/>
              <a:t>Working with the child to resolve the problem until they can self-resolve and self-repair – </a:t>
            </a:r>
            <a:r>
              <a:rPr lang="en-GB" b="1" i="1" dirty="0"/>
              <a:t>‘We can sort this out’</a:t>
            </a:r>
          </a:p>
          <a:p>
            <a:pPr>
              <a:lnSpc>
                <a:spcPct val="120000"/>
              </a:lnSpc>
              <a:spcBef>
                <a:spcPts val="0"/>
              </a:spcBef>
            </a:pPr>
            <a:r>
              <a:rPr lang="en-GB" dirty="0"/>
              <a:t>This ensures affect (emotional) develops in tune with cognitive (thinking) – i.e. cognitive and affective meaning of experiences</a:t>
            </a:r>
          </a:p>
          <a:p>
            <a:endParaRPr lang="en-US" dirty="0"/>
          </a:p>
        </p:txBody>
      </p:sp>
      <p:sp>
        <p:nvSpPr>
          <p:cNvPr id="4" name="Slide Number Placeholder 3"/>
          <p:cNvSpPr>
            <a:spLocks noGrp="1"/>
          </p:cNvSpPr>
          <p:nvPr>
            <p:ph type="sldNum" sz="quarter" idx="5"/>
          </p:nvPr>
        </p:nvSpPr>
        <p:spPr/>
        <p:txBody>
          <a:bodyPr/>
          <a:lstStyle/>
          <a:p>
            <a:fld id="{CC326618-5385-0242-99E4-1E10DABA17DA}" type="slidenum">
              <a:rPr lang="en-US" smtClean="0"/>
              <a:pPr/>
              <a:t>28</a:t>
            </a:fld>
            <a:endParaRPr lang="en-US"/>
          </a:p>
        </p:txBody>
      </p:sp>
    </p:spTree>
    <p:extLst>
      <p:ext uri="{BB962C8B-B14F-4D97-AF65-F5344CB8AC3E}">
        <p14:creationId xmlns:p14="http://schemas.microsoft.com/office/powerpoint/2010/main" val="218998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2697B-D4E7-40B0-820D-D1590EB05F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CCDEB0D-C04A-41BE-BC7D-307EFD5FC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63F506-6085-4BD7-9172-F81F729B8935}"/>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5" name="Footer Placeholder 4">
            <a:extLst>
              <a:ext uri="{FF2B5EF4-FFF2-40B4-BE49-F238E27FC236}">
                <a16:creationId xmlns:a16="http://schemas.microsoft.com/office/drawing/2014/main" id="{A9DF02EB-E758-49AE-B3DC-8090ED2CF6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B969ED-5646-482F-A8BF-D58C0BAD5622}"/>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2822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7D33-086A-4144-A288-118AB3FD13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DCDA06-EBFE-4E5E-97DE-0A77D376D3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9AFAC4-BDB9-4A22-9949-A9AAF02F232D}"/>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5" name="Footer Placeholder 4">
            <a:extLst>
              <a:ext uri="{FF2B5EF4-FFF2-40B4-BE49-F238E27FC236}">
                <a16:creationId xmlns:a16="http://schemas.microsoft.com/office/drawing/2014/main" id="{E162D30C-AB4C-41C1-A1ED-75D000539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8C77D-E16C-4CEA-BCAA-79B07FF85A62}"/>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955267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C42A4F-C2F8-45E1-8E9F-4A0399B25D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F01357-EB22-4399-9A60-10718595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837EEE-39A4-4472-8A05-431F661EB02D}"/>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5" name="Footer Placeholder 4">
            <a:extLst>
              <a:ext uri="{FF2B5EF4-FFF2-40B4-BE49-F238E27FC236}">
                <a16:creationId xmlns:a16="http://schemas.microsoft.com/office/drawing/2014/main" id="{38490357-6DF7-4BE1-A6EE-A0C56F0568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FC7EDE-4119-4654-BC8D-7D8FD7BE08AA}"/>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286809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D65E-1D1E-4C7F-99DE-CBD736FD36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E9AA9F-AED0-4306-803D-20C35DF9A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A83384-F6C1-40EF-885B-4AFFC4AD85C0}"/>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5" name="Footer Placeholder 4">
            <a:extLst>
              <a:ext uri="{FF2B5EF4-FFF2-40B4-BE49-F238E27FC236}">
                <a16:creationId xmlns:a16="http://schemas.microsoft.com/office/drawing/2014/main" id="{10EF9C6B-FBCE-44A7-97D4-5C5B26DF0E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B53C35-9A7C-4AAA-B83F-6B546B0C8792}"/>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644302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49A4-043A-4757-86B9-2B0CEC225F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F34F4A-CB2F-4CCA-AB21-E54E6B65D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8A2BD-79AB-45A9-A75E-D078B98A28BA}"/>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5" name="Footer Placeholder 4">
            <a:extLst>
              <a:ext uri="{FF2B5EF4-FFF2-40B4-BE49-F238E27FC236}">
                <a16:creationId xmlns:a16="http://schemas.microsoft.com/office/drawing/2014/main" id="{2B0D3D5A-E1A8-4AA8-9D70-925C83CDC3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672410-D14C-49A7-A286-30D7BF85958E}"/>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428419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E2B07-B4F4-4A61-BAE5-52A16DE89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39E054-C817-46C1-A8CE-7541BEEA41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F26B25-BA6E-451A-B455-9C5AC64109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048CB9F-D39F-44E8-ADBA-37A1564EA7FE}"/>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6" name="Footer Placeholder 5">
            <a:extLst>
              <a:ext uri="{FF2B5EF4-FFF2-40B4-BE49-F238E27FC236}">
                <a16:creationId xmlns:a16="http://schemas.microsoft.com/office/drawing/2014/main" id="{74859091-9874-448C-AB6B-23A9959B0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00B4A2-E5E4-4F6F-AFF2-F12674E3E2B9}"/>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35020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8F57-9BBB-4076-B627-2C85F3BE5A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15C942-D0A5-4115-B13F-F54E72891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1144A8-B11E-4745-BC07-972934287A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02DF2A-ED82-4644-A348-9D5CCEA41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8DC5E7-8C91-48C9-88A3-6B259082A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5642397-4325-4B0E-9AB1-D5EC6E0FF784}"/>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8" name="Footer Placeholder 7">
            <a:extLst>
              <a:ext uri="{FF2B5EF4-FFF2-40B4-BE49-F238E27FC236}">
                <a16:creationId xmlns:a16="http://schemas.microsoft.com/office/drawing/2014/main" id="{4E165D97-757A-46C9-BA54-406DF5F65E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A567C0-084D-4271-BB19-700047D89EE8}"/>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1221917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CB5D-9A14-4E54-ABEB-D22D6C139F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A43B00-AEAE-45C3-A524-DB3EBD76CB6B}"/>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4" name="Footer Placeholder 3">
            <a:extLst>
              <a:ext uri="{FF2B5EF4-FFF2-40B4-BE49-F238E27FC236}">
                <a16:creationId xmlns:a16="http://schemas.microsoft.com/office/drawing/2014/main" id="{FE5814E0-9082-4986-99B4-DF9F29A208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468641-0390-4ADE-A150-998ED3947548}"/>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16576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4ADFE7-4359-47CD-9401-BD5CB4B4DB5B}"/>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3" name="Footer Placeholder 2">
            <a:extLst>
              <a:ext uri="{FF2B5EF4-FFF2-40B4-BE49-F238E27FC236}">
                <a16:creationId xmlns:a16="http://schemas.microsoft.com/office/drawing/2014/main" id="{59D06A64-7901-4E28-B178-AABF2BA7A0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2F3C62-B918-43DE-90E9-D8905B3B1523}"/>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102401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3EF2-6C70-4790-BFAE-AB4B6DEBC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75DA23-2595-4A6A-B110-17B513C479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17618FC-C52E-4BDF-BE66-617F558CB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C4D90F-6AC3-4F55-B116-196402D6AC4F}"/>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6" name="Footer Placeholder 5">
            <a:extLst>
              <a:ext uri="{FF2B5EF4-FFF2-40B4-BE49-F238E27FC236}">
                <a16:creationId xmlns:a16="http://schemas.microsoft.com/office/drawing/2014/main" id="{F734D244-11E5-48C1-832B-7107BF76F5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B7EEB5-3B05-44F3-A2D7-A2CAFD43B920}"/>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2739124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EEE9-FEA7-457B-B570-AEFDB3F286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6CEE054-5817-4F42-9148-6124EBE36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A9E0B7-04FC-4D68-A619-AA652545E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3E709-E67F-4CFF-B196-79275DDD73C1}"/>
              </a:ext>
            </a:extLst>
          </p:cNvPr>
          <p:cNvSpPr>
            <a:spLocks noGrp="1"/>
          </p:cNvSpPr>
          <p:nvPr>
            <p:ph type="dt" sz="half" idx="10"/>
          </p:nvPr>
        </p:nvSpPr>
        <p:spPr/>
        <p:txBody>
          <a:bodyPr/>
          <a:lstStyle/>
          <a:p>
            <a:fld id="{FAFCC83C-DAA5-4A5C-B24F-1EE42110A70E}" type="datetimeFigureOut">
              <a:rPr lang="en-GB" smtClean="0"/>
              <a:t>13/03/2020</a:t>
            </a:fld>
            <a:endParaRPr lang="en-GB"/>
          </a:p>
        </p:txBody>
      </p:sp>
      <p:sp>
        <p:nvSpPr>
          <p:cNvPr id="6" name="Footer Placeholder 5">
            <a:extLst>
              <a:ext uri="{FF2B5EF4-FFF2-40B4-BE49-F238E27FC236}">
                <a16:creationId xmlns:a16="http://schemas.microsoft.com/office/drawing/2014/main" id="{1DDD5694-3B30-432C-8F53-B92A6E9178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46A11-7B08-4B22-8C59-504A423FA509}"/>
              </a:ext>
            </a:extLst>
          </p:cNvPr>
          <p:cNvSpPr>
            <a:spLocks noGrp="1"/>
          </p:cNvSpPr>
          <p:nvPr>
            <p:ph type="sldNum" sz="quarter" idx="12"/>
          </p:nvPr>
        </p:nvSpPr>
        <p:spPr/>
        <p:txBody>
          <a:bodyPr/>
          <a:lstStyle/>
          <a:p>
            <a:fld id="{3DBCFC73-626E-4DC9-BC9C-DDBA1645A682}" type="slidenum">
              <a:rPr lang="en-GB" smtClean="0"/>
              <a:t>‹#›</a:t>
            </a:fld>
            <a:endParaRPr lang="en-GB"/>
          </a:p>
        </p:txBody>
      </p:sp>
    </p:spTree>
    <p:extLst>
      <p:ext uri="{BB962C8B-B14F-4D97-AF65-F5344CB8AC3E}">
        <p14:creationId xmlns:p14="http://schemas.microsoft.com/office/powerpoint/2010/main" val="117240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C27088-3119-4F9B-925A-A16BDF544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BDBEBE-CAF8-4C96-9F78-B3ABA2F77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51E2C3-DD17-4EBC-8516-098C94D713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CC83C-DAA5-4A5C-B24F-1EE42110A70E}" type="datetimeFigureOut">
              <a:rPr lang="en-GB" smtClean="0"/>
              <a:t>13/03/2020</a:t>
            </a:fld>
            <a:endParaRPr lang="en-GB"/>
          </a:p>
        </p:txBody>
      </p:sp>
      <p:sp>
        <p:nvSpPr>
          <p:cNvPr id="5" name="Footer Placeholder 4">
            <a:extLst>
              <a:ext uri="{FF2B5EF4-FFF2-40B4-BE49-F238E27FC236}">
                <a16:creationId xmlns:a16="http://schemas.microsoft.com/office/drawing/2014/main" id="{2CB2B41F-0C24-4E99-8837-B26372D09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A77232B-A779-48C8-AEC6-DB95E76F7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CFC73-626E-4DC9-BC9C-DDBA1645A682}" type="slidenum">
              <a:rPr lang="en-GB" smtClean="0"/>
              <a:t>‹#›</a:t>
            </a:fld>
            <a:endParaRPr lang="en-GB"/>
          </a:p>
        </p:txBody>
      </p:sp>
    </p:spTree>
    <p:extLst>
      <p:ext uri="{BB962C8B-B14F-4D97-AF65-F5344CB8AC3E}">
        <p14:creationId xmlns:p14="http://schemas.microsoft.com/office/powerpoint/2010/main" val="861108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Cjgdiy_SGjA"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bing.com/images/search?view=detailV2&amp;ccid=VzHGFtgv&amp;id=CB94EE6E17015A0B12CA994EB006C10E33314333&amp;thid=OIP.VzHGFtgveaplq3y9_3xZkQHaHi&amp;mediaurl=http%3a%2f%2f1.bp.blogspot.com%2f-ZeJmbQKw0mE%2fVaV88V7CuwI%2fAAAAAAAAKmA%2fddeUzb2m_Ts%2fs1600%2fBing%252BBong.jpg&amp;exph=1298&amp;expw=1275&amp;q=bing+bong&amp;simid=608004683891146845&amp;selectedIndex=6&amp;adlt=strict&amp;ajaxhist=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ZSDVMIZeOG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ISaHt3ps1dM&amp;safe=activ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dreamstime.com/photomaniac_info"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www.dreamstime.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dreamstime.com/photomaniac_info"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www.dreamstim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88DD-5AB5-4EA3-871F-8CCF3A2C8AF9}"/>
              </a:ext>
            </a:extLst>
          </p:cNvPr>
          <p:cNvSpPr>
            <a:spLocks noGrp="1"/>
          </p:cNvSpPr>
          <p:nvPr>
            <p:ph type="title"/>
          </p:nvPr>
        </p:nvSpPr>
        <p:spPr/>
        <p:txBody>
          <a:bodyPr/>
          <a:lstStyle/>
          <a:p>
            <a:pPr algn="ctr"/>
            <a:r>
              <a:rPr lang="en-GB" dirty="0"/>
              <a:t>Emotion Coaching – </a:t>
            </a:r>
            <a:r>
              <a:rPr lang="en-GB" dirty="0" smtClean="0"/>
              <a:t>March 2020</a:t>
            </a:r>
            <a:endParaRPr lang="en-GB" dirty="0"/>
          </a:p>
        </p:txBody>
      </p:sp>
      <p:pic>
        <p:nvPicPr>
          <p:cNvPr id="5" name="Content Placeholder 4" descr="A close up of a girl&#10;&#10;Description automatically generated">
            <a:extLst>
              <a:ext uri="{FF2B5EF4-FFF2-40B4-BE49-F238E27FC236}">
                <a16:creationId xmlns:a16="http://schemas.microsoft.com/office/drawing/2014/main" id="{66380998-399E-4707-A061-C680D877384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6931" y="1375920"/>
            <a:ext cx="6978138" cy="5306874"/>
          </a:xfrm>
        </p:spPr>
      </p:pic>
    </p:spTree>
    <p:extLst>
      <p:ext uri="{BB962C8B-B14F-4D97-AF65-F5344CB8AC3E}">
        <p14:creationId xmlns:p14="http://schemas.microsoft.com/office/powerpoint/2010/main" val="3376290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5">
            <a:hlinkClick r:id="rId2"/>
            <a:extLst>
              <a:ext uri="{FF2B5EF4-FFF2-40B4-BE49-F238E27FC236}">
                <a16:creationId xmlns:a16="http://schemas.microsoft.com/office/drawing/2014/main" id="{84561E4C-008A-455A-9A1D-9260EF6317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035" y="464281"/>
            <a:ext cx="8372656" cy="617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half" idx="1"/>
          </p:nvPr>
        </p:nvSpPr>
        <p:spPr/>
        <p:txBody>
          <a:bodyPr/>
          <a:lstStyle/>
          <a:p>
            <a:endParaRPr lang="en-GB"/>
          </a:p>
        </p:txBody>
      </p:sp>
      <p:sp>
        <p:nvSpPr>
          <p:cNvPr id="3" name="Title 2"/>
          <p:cNvSpPr>
            <a:spLocks noGrp="1"/>
          </p:cNvSpPr>
          <p:nvPr>
            <p:ph type="title"/>
          </p:nvPr>
        </p:nvSpPr>
        <p:spPr/>
        <p:txBody>
          <a:bodyPr/>
          <a:lstStyle/>
          <a:p>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69FA11C7-58F3-438F-88E0-DC19DF2629C8}"/>
              </a:ext>
            </a:extLst>
          </p:cNvPr>
          <p:cNvSpPr>
            <a:spLocks noGrp="1"/>
          </p:cNvSpPr>
          <p:nvPr>
            <p:ph type="title"/>
          </p:nvPr>
        </p:nvSpPr>
        <p:spPr>
          <a:xfrm>
            <a:off x="838200" y="123825"/>
            <a:ext cx="10515600" cy="757238"/>
          </a:xfrm>
        </p:spPr>
        <p:txBody>
          <a:bodyPr/>
          <a:lstStyle/>
          <a:p>
            <a:pPr eaLnBrk="1" hangingPunct="1"/>
            <a:r>
              <a:rPr lang="en-US" altLang="en-US" sz="4000" b="1">
                <a:solidFill>
                  <a:srgbClr val="800080"/>
                </a:solidFill>
              </a:rPr>
              <a:t>Emotional Regulation and Attachment</a:t>
            </a:r>
          </a:p>
        </p:txBody>
      </p:sp>
      <p:sp>
        <p:nvSpPr>
          <p:cNvPr id="46082" name="Content Placeholder 2">
            <a:extLst>
              <a:ext uri="{FF2B5EF4-FFF2-40B4-BE49-F238E27FC236}">
                <a16:creationId xmlns:a16="http://schemas.microsoft.com/office/drawing/2014/main" id="{1AF69B9E-8E6A-A846-86F7-C290A2D89FC1}"/>
              </a:ext>
            </a:extLst>
          </p:cNvPr>
          <p:cNvSpPr>
            <a:spLocks noGrp="1"/>
          </p:cNvSpPr>
          <p:nvPr>
            <p:ph idx="1"/>
          </p:nvPr>
        </p:nvSpPr>
        <p:spPr>
          <a:xfrm>
            <a:off x="201613" y="1367625"/>
            <a:ext cx="7710487" cy="5062537"/>
          </a:xfrm>
        </p:spPr>
        <p:txBody>
          <a:bodyPr>
            <a:normAutofit lnSpcReduction="10000"/>
          </a:bodyPr>
          <a:lstStyle/>
          <a:p>
            <a:pPr eaLnBrk="1" hangingPunct="1">
              <a:defRPr/>
            </a:pPr>
            <a:r>
              <a:rPr lang="en-GB" altLang="en-US" sz="2800" dirty="0">
                <a:solidFill>
                  <a:schemeClr val="accent4">
                    <a:lumMod val="50000"/>
                  </a:schemeClr>
                </a:solidFill>
              </a:rPr>
              <a:t>The child’s prefrontal cortex (</a:t>
            </a:r>
            <a:r>
              <a:rPr lang="en-GB" altLang="en-US" sz="2800" i="1" dirty="0">
                <a:solidFill>
                  <a:schemeClr val="accent4">
                    <a:lumMod val="50000"/>
                  </a:schemeClr>
                </a:solidFill>
              </a:rPr>
              <a:t>higher brain) </a:t>
            </a:r>
            <a:r>
              <a:rPr lang="en-GB" altLang="en-US" sz="2800" dirty="0">
                <a:solidFill>
                  <a:schemeClr val="accent4">
                    <a:lumMod val="50000"/>
                  </a:schemeClr>
                </a:solidFill>
              </a:rPr>
              <a:t>is functionally less mature at birth than the limbic system (</a:t>
            </a:r>
            <a:r>
              <a:rPr lang="en-GB" altLang="en-US" sz="2800" i="1" dirty="0">
                <a:solidFill>
                  <a:schemeClr val="accent4">
                    <a:lumMod val="50000"/>
                  </a:schemeClr>
                </a:solidFill>
              </a:rPr>
              <a:t>lower brain</a:t>
            </a:r>
            <a:r>
              <a:rPr lang="en-GB" altLang="en-US" sz="2800" dirty="0">
                <a:solidFill>
                  <a:schemeClr val="accent4">
                    <a:lumMod val="50000"/>
                  </a:schemeClr>
                </a:solidFill>
              </a:rPr>
              <a:t>), so they are easily overwhelmed by emotions.  </a:t>
            </a:r>
          </a:p>
          <a:p>
            <a:pPr eaLnBrk="1" hangingPunct="1">
              <a:defRPr/>
            </a:pPr>
            <a:r>
              <a:rPr lang="en-GB" altLang="en-US" sz="2800" dirty="0">
                <a:solidFill>
                  <a:schemeClr val="accent4">
                    <a:lumMod val="50000"/>
                  </a:schemeClr>
                </a:solidFill>
              </a:rPr>
              <a:t>Because neural connections between the limbic system and the prefrontal cortex are developing and proliferating, children need help and time to think, reason and calm themselves down.</a:t>
            </a:r>
          </a:p>
          <a:p>
            <a:pPr eaLnBrk="1" hangingPunct="1">
              <a:defRPr/>
            </a:pPr>
            <a:r>
              <a:rPr lang="en-GB" altLang="en-US" sz="2800" dirty="0">
                <a:solidFill>
                  <a:schemeClr val="accent4">
                    <a:lumMod val="50000"/>
                  </a:schemeClr>
                </a:solidFill>
              </a:rPr>
              <a:t>With consistent, supportive, emotional responses from adults a child’s frontal cortex will develop the essential brain pathways that, over time, support self regulation to better manage alarm states in the limbic system</a:t>
            </a:r>
          </a:p>
        </p:txBody>
      </p:sp>
      <p:pic>
        <p:nvPicPr>
          <p:cNvPr id="46084" name="Picture 1">
            <a:extLst>
              <a:ext uri="{FF2B5EF4-FFF2-40B4-BE49-F238E27FC236}">
                <a16:creationId xmlns:a16="http://schemas.microsoft.com/office/drawing/2014/main" id="{DB32DB94-3055-40E5-826D-D5F1CA9177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12100" y="1293813"/>
            <a:ext cx="3862388"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Footer Placeholder 1">
            <a:extLst>
              <a:ext uri="{FF2B5EF4-FFF2-40B4-BE49-F238E27FC236}">
                <a16:creationId xmlns:a16="http://schemas.microsoft.com/office/drawing/2014/main" id="{429D7D36-9329-46A8-AC4A-BDB3807F472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rPr>
              <a:t>©EmotionCoachingUK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B74FEC6-66B1-9D46-966B-B694E09D73C8}"/>
              </a:ext>
            </a:extLst>
          </p:cNvPr>
          <p:cNvSpPr>
            <a:spLocks noGrp="1"/>
          </p:cNvSpPr>
          <p:nvPr>
            <p:ph type="title"/>
          </p:nvPr>
        </p:nvSpPr>
        <p:spPr>
          <a:xfrm>
            <a:off x="394494" y="592138"/>
            <a:ext cx="11403012" cy="1006475"/>
          </a:xfrm>
        </p:spPr>
        <p:txBody>
          <a:bodyPr rtlCol="0">
            <a:normAutofit fontScale="90000"/>
          </a:bodyPr>
          <a:lstStyle/>
          <a:p>
            <a:pPr algn="ctr" eaLnBrk="1" fontAlgn="auto" hangingPunct="1">
              <a:spcAft>
                <a:spcPts val="0"/>
              </a:spcAft>
              <a:defRPr/>
            </a:pPr>
            <a:r>
              <a:rPr lang="en-GB" altLang="en-US" sz="3200" b="1" dirty="0">
                <a:solidFill>
                  <a:srgbClr val="800080"/>
                </a:solidFill>
              </a:rPr>
              <a:t/>
            </a:r>
            <a:br>
              <a:rPr lang="en-GB" altLang="en-US" sz="3200" b="1" dirty="0">
                <a:solidFill>
                  <a:srgbClr val="800080"/>
                </a:solidFill>
              </a:rPr>
            </a:br>
            <a:r>
              <a:rPr lang="en-GB" altLang="en-US" sz="3200" b="1" dirty="0">
                <a:solidFill>
                  <a:srgbClr val="800080"/>
                </a:solidFill>
              </a:rPr>
              <a:t/>
            </a:r>
            <a:br>
              <a:rPr lang="en-GB" altLang="en-US" sz="3200" b="1" dirty="0">
                <a:solidFill>
                  <a:srgbClr val="800080"/>
                </a:solidFill>
              </a:rPr>
            </a:br>
            <a:r>
              <a:rPr lang="en-GB" altLang="en-US" sz="4000" b="1" dirty="0">
                <a:solidFill>
                  <a:srgbClr val="800080"/>
                </a:solidFill>
              </a:rPr>
              <a:t>Reaction and Response when challenges are over </a:t>
            </a:r>
            <a:br>
              <a:rPr lang="en-GB" altLang="en-US" sz="4000" b="1" dirty="0">
                <a:solidFill>
                  <a:srgbClr val="800080"/>
                </a:solidFill>
              </a:rPr>
            </a:br>
            <a:r>
              <a:rPr lang="en-GB" altLang="en-US" sz="4000" b="1" dirty="0">
                <a:solidFill>
                  <a:srgbClr val="800080"/>
                </a:solidFill>
              </a:rPr>
              <a:t>– The </a:t>
            </a:r>
            <a:r>
              <a:rPr lang="en-GB" altLang="en-US" sz="4000" b="1" dirty="0" err="1">
                <a:solidFill>
                  <a:srgbClr val="800080"/>
                </a:solidFill>
              </a:rPr>
              <a:t>Vagus</a:t>
            </a:r>
            <a:r>
              <a:rPr lang="en-GB" altLang="en-US" sz="4000" b="1" dirty="0">
                <a:solidFill>
                  <a:srgbClr val="800080"/>
                </a:solidFill>
              </a:rPr>
              <a:t> Nerve</a:t>
            </a:r>
            <a:br>
              <a:rPr lang="en-GB" altLang="en-US" sz="4000" b="1" dirty="0">
                <a:solidFill>
                  <a:srgbClr val="800080"/>
                </a:solidFill>
              </a:rPr>
            </a:br>
            <a:r>
              <a:rPr lang="en-GB" altLang="en-US" sz="3200" dirty="0">
                <a:solidFill>
                  <a:srgbClr val="800080"/>
                </a:solidFill>
              </a:rPr>
              <a:t/>
            </a:r>
            <a:br>
              <a:rPr lang="en-GB" altLang="en-US" sz="3200" dirty="0">
                <a:solidFill>
                  <a:srgbClr val="800080"/>
                </a:solidFill>
              </a:rPr>
            </a:br>
            <a:r>
              <a:rPr lang="en-GB" altLang="en-US" sz="3200" b="1" dirty="0">
                <a:solidFill>
                  <a:srgbClr val="800080"/>
                </a:solidFill>
              </a:rPr>
              <a:t/>
            </a:r>
            <a:br>
              <a:rPr lang="en-GB" altLang="en-US" sz="3200" b="1" dirty="0">
                <a:solidFill>
                  <a:srgbClr val="800080"/>
                </a:solidFill>
              </a:rPr>
            </a:br>
            <a:r>
              <a:rPr lang="en-GB" altLang="en-US" sz="3200" dirty="0">
                <a:solidFill>
                  <a:srgbClr val="800080"/>
                </a:solidFill>
              </a:rPr>
              <a:t/>
            </a:r>
            <a:br>
              <a:rPr lang="en-GB" altLang="en-US" sz="3200" dirty="0">
                <a:solidFill>
                  <a:srgbClr val="800080"/>
                </a:solidFill>
              </a:rPr>
            </a:br>
            <a:endParaRPr lang="en-US" altLang="en-US" sz="3200" dirty="0">
              <a:solidFill>
                <a:srgbClr val="800080"/>
              </a:solidFill>
            </a:endParaRPr>
          </a:p>
        </p:txBody>
      </p:sp>
      <p:sp>
        <p:nvSpPr>
          <p:cNvPr id="3" name="Content Placeholder 2">
            <a:extLst>
              <a:ext uri="{FF2B5EF4-FFF2-40B4-BE49-F238E27FC236}">
                <a16:creationId xmlns:a16="http://schemas.microsoft.com/office/drawing/2014/main" id="{DD99BDB9-5595-844B-B80D-74FD664BB62E}"/>
              </a:ext>
            </a:extLst>
          </p:cNvPr>
          <p:cNvSpPr>
            <a:spLocks noGrp="1"/>
          </p:cNvSpPr>
          <p:nvPr>
            <p:ph sz="half" idx="1"/>
          </p:nvPr>
        </p:nvSpPr>
        <p:spPr>
          <a:xfrm>
            <a:off x="138113" y="1735138"/>
            <a:ext cx="6416675" cy="5122862"/>
          </a:xfrm>
        </p:spPr>
        <p:txBody>
          <a:bodyPr rtlCol="0">
            <a:normAutofit/>
          </a:bodyPr>
          <a:lstStyle/>
          <a:p>
            <a:pPr algn="ctr" eaLnBrk="1" fontAlgn="auto" hangingPunct="1">
              <a:lnSpc>
                <a:spcPct val="80000"/>
              </a:lnSpc>
              <a:spcAft>
                <a:spcPts val="0"/>
              </a:spcAft>
              <a:buFont typeface="Arial"/>
              <a:buNone/>
              <a:defRPr/>
            </a:pPr>
            <a:r>
              <a:rPr lang="en-GB" sz="1100" dirty="0">
                <a:solidFill>
                  <a:srgbClr val="800080"/>
                </a:solidFill>
                <a:latin typeface="Arial" charset="0"/>
                <a:cs typeface="Arial" charset="0"/>
              </a:rPr>
              <a:t>    </a:t>
            </a:r>
          </a:p>
          <a:p>
            <a:pPr eaLnBrk="1" fontAlgn="auto" hangingPunct="1">
              <a:spcBef>
                <a:spcPts val="0"/>
              </a:spcBef>
              <a:spcAft>
                <a:spcPts val="0"/>
              </a:spcAft>
              <a:buFont typeface="Arial"/>
              <a:buChar char="•"/>
              <a:defRPr/>
            </a:pPr>
            <a:r>
              <a:rPr lang="en-GB" sz="3200" dirty="0">
                <a:solidFill>
                  <a:schemeClr val="accent4">
                    <a:lumMod val="50000"/>
                  </a:schemeClr>
                </a:solidFill>
                <a:cs typeface="Arial" panose="020B0604020202020204" pitchFamily="34" charset="0"/>
              </a:rPr>
              <a:t>The </a:t>
            </a:r>
            <a:r>
              <a:rPr lang="en-GB" sz="3200" b="1" i="1" dirty="0" err="1">
                <a:solidFill>
                  <a:schemeClr val="accent4">
                    <a:lumMod val="50000"/>
                  </a:schemeClr>
                </a:solidFill>
                <a:cs typeface="Arial" panose="020B0604020202020204" pitchFamily="34" charset="0"/>
              </a:rPr>
              <a:t>vagus</a:t>
            </a:r>
            <a:r>
              <a:rPr lang="en-GB" sz="3200" b="1" i="1" dirty="0">
                <a:solidFill>
                  <a:schemeClr val="accent4">
                    <a:lumMod val="50000"/>
                  </a:schemeClr>
                </a:solidFill>
                <a:cs typeface="Arial" panose="020B0604020202020204" pitchFamily="34" charset="0"/>
              </a:rPr>
              <a:t> nerve </a:t>
            </a:r>
            <a:r>
              <a:rPr lang="en-GB" sz="3200" dirty="0">
                <a:solidFill>
                  <a:schemeClr val="accent4">
                    <a:lumMod val="50000"/>
                  </a:schemeClr>
                </a:solidFill>
                <a:cs typeface="Arial" panose="020B0604020202020204" pitchFamily="34" charset="0"/>
              </a:rPr>
              <a:t>runs </a:t>
            </a:r>
            <a:r>
              <a:rPr lang="en-GB" sz="3200" b="1" i="1" dirty="0">
                <a:solidFill>
                  <a:schemeClr val="accent4">
                    <a:lumMod val="50000"/>
                  </a:schemeClr>
                </a:solidFill>
                <a:cs typeface="Arial" panose="020B0604020202020204" pitchFamily="34" charset="0"/>
              </a:rPr>
              <a:t>to </a:t>
            </a:r>
            <a:r>
              <a:rPr lang="en-GB" sz="3200" dirty="0">
                <a:solidFill>
                  <a:schemeClr val="accent4">
                    <a:lumMod val="50000"/>
                  </a:schemeClr>
                </a:solidFill>
                <a:cs typeface="Arial" panose="020B0604020202020204" pitchFamily="34" charset="0"/>
              </a:rPr>
              <a:t>and</a:t>
            </a:r>
            <a:r>
              <a:rPr lang="en-GB" sz="3200" b="1" i="1" dirty="0">
                <a:solidFill>
                  <a:schemeClr val="accent4">
                    <a:lumMod val="50000"/>
                  </a:schemeClr>
                </a:solidFill>
                <a:cs typeface="Arial" panose="020B0604020202020204" pitchFamily="34" charset="0"/>
              </a:rPr>
              <a:t> from </a:t>
            </a:r>
            <a:r>
              <a:rPr lang="en-GB" sz="3200" dirty="0">
                <a:solidFill>
                  <a:schemeClr val="accent4">
                    <a:lumMod val="50000"/>
                  </a:schemeClr>
                </a:solidFill>
                <a:cs typeface="Arial" panose="020B0604020202020204" pitchFamily="34" charset="0"/>
              </a:rPr>
              <a:t>the brain </a:t>
            </a:r>
            <a:r>
              <a:rPr lang="en-GB" sz="3200" b="1" i="1" dirty="0">
                <a:solidFill>
                  <a:schemeClr val="accent4">
                    <a:lumMod val="50000"/>
                  </a:schemeClr>
                </a:solidFill>
                <a:cs typeface="Arial" panose="020B0604020202020204" pitchFamily="34" charset="0"/>
              </a:rPr>
              <a:t>throughout</a:t>
            </a:r>
            <a:r>
              <a:rPr lang="en-GB" sz="3200" dirty="0">
                <a:solidFill>
                  <a:schemeClr val="accent4">
                    <a:lumMod val="50000"/>
                  </a:schemeClr>
                </a:solidFill>
                <a:cs typeface="Arial" panose="020B0604020202020204" pitchFamily="34" charset="0"/>
              </a:rPr>
              <a:t> the body and acts on organs. </a:t>
            </a:r>
          </a:p>
          <a:p>
            <a:pPr eaLnBrk="1" fontAlgn="auto" hangingPunct="1">
              <a:spcBef>
                <a:spcPts val="0"/>
              </a:spcBef>
              <a:spcAft>
                <a:spcPts val="0"/>
              </a:spcAft>
              <a:buFont typeface="Arial"/>
              <a:buChar char="•"/>
              <a:defRPr/>
            </a:pPr>
            <a:r>
              <a:rPr lang="en-GB" sz="3200" dirty="0">
                <a:solidFill>
                  <a:schemeClr val="accent4">
                    <a:lumMod val="50000"/>
                  </a:schemeClr>
                </a:solidFill>
                <a:cs typeface="Arial" panose="020B0604020202020204" pitchFamily="34" charset="0"/>
              </a:rPr>
              <a:t>It acts as a natural ‘brake’ on bodily functions and helps to </a:t>
            </a:r>
            <a:r>
              <a:rPr lang="en-GB" sz="3200" b="1" dirty="0">
                <a:solidFill>
                  <a:schemeClr val="accent4">
                    <a:lumMod val="50000"/>
                  </a:schemeClr>
                </a:solidFill>
                <a:cs typeface="Arial" panose="020B0604020202020204" pitchFamily="34" charset="0"/>
              </a:rPr>
              <a:t>return function </a:t>
            </a:r>
            <a:r>
              <a:rPr lang="en-GB" sz="3200" dirty="0">
                <a:solidFill>
                  <a:schemeClr val="accent4">
                    <a:lumMod val="50000"/>
                  </a:schemeClr>
                </a:solidFill>
                <a:cs typeface="Arial" panose="020B0604020202020204" pitchFamily="34" charset="0"/>
              </a:rPr>
              <a:t>back to </a:t>
            </a:r>
            <a:r>
              <a:rPr lang="en-GB" sz="3200" b="1" i="1" dirty="0">
                <a:solidFill>
                  <a:schemeClr val="accent4">
                    <a:lumMod val="50000"/>
                  </a:schemeClr>
                </a:solidFill>
                <a:cs typeface="Arial" panose="020B0604020202020204" pitchFamily="34" charset="0"/>
              </a:rPr>
              <a:t>‘normal</a:t>
            </a:r>
            <a:r>
              <a:rPr lang="en-GB" sz="3200" dirty="0">
                <a:solidFill>
                  <a:schemeClr val="accent4">
                    <a:lumMod val="50000"/>
                  </a:schemeClr>
                </a:solidFill>
                <a:cs typeface="Arial" panose="020B0604020202020204" pitchFamily="34" charset="0"/>
              </a:rPr>
              <a:t>’ after a stress-response, allowing </a:t>
            </a:r>
            <a:r>
              <a:rPr lang="en-GB" sz="3200" b="1" i="1" dirty="0">
                <a:solidFill>
                  <a:schemeClr val="accent4">
                    <a:lumMod val="50000"/>
                  </a:schemeClr>
                </a:solidFill>
                <a:cs typeface="Arial" panose="020B0604020202020204" pitchFamily="34" charset="0"/>
              </a:rPr>
              <a:t>social engagement </a:t>
            </a:r>
            <a:r>
              <a:rPr lang="en-GB" sz="3200" dirty="0">
                <a:solidFill>
                  <a:schemeClr val="accent4">
                    <a:lumMod val="50000"/>
                  </a:schemeClr>
                </a:solidFill>
                <a:cs typeface="Arial" panose="020B0604020202020204" pitchFamily="34" charset="0"/>
              </a:rPr>
              <a:t>to reoccur.</a:t>
            </a:r>
          </a:p>
          <a:p>
            <a:pPr eaLnBrk="1" fontAlgn="auto" hangingPunct="1">
              <a:spcAft>
                <a:spcPts val="0"/>
              </a:spcAft>
              <a:buFont typeface="Arial"/>
              <a:buChar char="•"/>
              <a:defRPr/>
            </a:pPr>
            <a:endParaRPr lang="en-US" dirty="0">
              <a:solidFill>
                <a:srgbClr val="800080"/>
              </a:solidFill>
            </a:endParaRPr>
          </a:p>
        </p:txBody>
      </p:sp>
      <p:sp>
        <p:nvSpPr>
          <p:cNvPr id="39941" name="Footer Placeholder 1">
            <a:extLst>
              <a:ext uri="{FF2B5EF4-FFF2-40B4-BE49-F238E27FC236}">
                <a16:creationId xmlns:a16="http://schemas.microsoft.com/office/drawing/2014/main" id="{A5691197-586D-4A9B-B6D4-F0E2363CE55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rPr>
              <a:t>©EmotionCoachingUK </a:t>
            </a:r>
          </a:p>
        </p:txBody>
      </p:sp>
      <p:pic>
        <p:nvPicPr>
          <p:cNvPr id="4" name="Picture 3" descr="A close up of a map&#10;&#10;Description automatically generated">
            <a:extLst>
              <a:ext uri="{FF2B5EF4-FFF2-40B4-BE49-F238E27FC236}">
                <a16:creationId xmlns:a16="http://schemas.microsoft.com/office/drawing/2014/main" id="{13D55381-7B9F-47D5-A718-AEE5016B1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398" y="1457325"/>
            <a:ext cx="4762500" cy="47625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3C13E559-F6EF-4E69-AA12-8A936C8F0846}"/>
              </a:ext>
            </a:extLst>
          </p:cNvPr>
          <p:cNvSpPr>
            <a:spLocks noGrp="1"/>
          </p:cNvSpPr>
          <p:nvPr>
            <p:ph type="title"/>
          </p:nvPr>
        </p:nvSpPr>
        <p:spPr>
          <a:xfrm>
            <a:off x="300038" y="100013"/>
            <a:ext cx="10901362" cy="712787"/>
          </a:xfrm>
        </p:spPr>
        <p:txBody>
          <a:bodyPr/>
          <a:lstStyle/>
          <a:p>
            <a:pPr eaLnBrk="1" hangingPunct="1"/>
            <a:r>
              <a:rPr lang="en-GB" altLang="en-US" sz="4000" b="1">
                <a:solidFill>
                  <a:srgbClr val="800080"/>
                </a:solidFill>
              </a:rPr>
              <a:t>How is Vagal Tone Activated?</a:t>
            </a:r>
            <a:endParaRPr lang="en-US" altLang="en-US" sz="4000">
              <a:solidFill>
                <a:srgbClr val="800080"/>
              </a:solidFill>
            </a:endParaRPr>
          </a:p>
        </p:txBody>
      </p:sp>
      <p:sp>
        <p:nvSpPr>
          <p:cNvPr id="3" name="Content Placeholder 2">
            <a:extLst>
              <a:ext uri="{FF2B5EF4-FFF2-40B4-BE49-F238E27FC236}">
                <a16:creationId xmlns:a16="http://schemas.microsoft.com/office/drawing/2014/main" id="{7AB7B1D9-E06E-A043-A34C-8B8F9A4ABA55}"/>
              </a:ext>
            </a:extLst>
          </p:cNvPr>
          <p:cNvSpPr>
            <a:spLocks noGrp="1"/>
          </p:cNvSpPr>
          <p:nvPr>
            <p:ph idx="1"/>
          </p:nvPr>
        </p:nvSpPr>
        <p:spPr>
          <a:xfrm>
            <a:off x="300038" y="1644927"/>
            <a:ext cx="8310562" cy="4268787"/>
          </a:xfrm>
        </p:spPr>
        <p:txBody>
          <a:bodyPr rtlCol="0">
            <a:noAutofit/>
          </a:bodyPr>
          <a:lstStyle/>
          <a:p>
            <a:pPr eaLnBrk="1" fontAlgn="auto" hangingPunct="1">
              <a:spcBef>
                <a:spcPts val="0"/>
              </a:spcBef>
              <a:spcAft>
                <a:spcPts val="0"/>
              </a:spcAft>
              <a:buFont typeface="Arial" charset="0"/>
              <a:buChar char="•"/>
              <a:defRPr/>
            </a:pPr>
            <a:r>
              <a:rPr lang="en-GB" b="1" i="1" dirty="0">
                <a:solidFill>
                  <a:schemeClr val="accent4">
                    <a:lumMod val="50000"/>
                  </a:schemeClr>
                </a:solidFill>
              </a:rPr>
              <a:t>Initially </a:t>
            </a:r>
            <a:r>
              <a:rPr lang="en-GB" dirty="0">
                <a:solidFill>
                  <a:schemeClr val="accent4">
                    <a:lumMod val="50000"/>
                  </a:schemeClr>
                </a:solidFill>
              </a:rPr>
              <a:t>via soothing, compassion and physical comfort</a:t>
            </a:r>
          </a:p>
          <a:p>
            <a:pPr eaLnBrk="1" fontAlgn="auto" hangingPunct="1">
              <a:spcBef>
                <a:spcPts val="0"/>
              </a:spcBef>
              <a:spcAft>
                <a:spcPts val="0"/>
              </a:spcAft>
              <a:buFont typeface="Arial" charset="0"/>
              <a:buChar char="•"/>
              <a:defRPr/>
            </a:pPr>
            <a:r>
              <a:rPr lang="en-GB" dirty="0">
                <a:solidFill>
                  <a:schemeClr val="accent4">
                    <a:lumMod val="50000"/>
                  </a:schemeClr>
                </a:solidFill>
              </a:rPr>
              <a:t>By experiencing and also practising empathy ‘co-regulation’</a:t>
            </a:r>
          </a:p>
          <a:p>
            <a:pPr eaLnBrk="1" fontAlgn="auto" hangingPunct="1">
              <a:spcBef>
                <a:spcPts val="0"/>
              </a:spcBef>
              <a:spcAft>
                <a:spcPts val="0"/>
              </a:spcAft>
              <a:buFont typeface="Arial" charset="0"/>
              <a:buChar char="•"/>
              <a:defRPr/>
            </a:pPr>
            <a:r>
              <a:rPr lang="en-GB" dirty="0">
                <a:solidFill>
                  <a:schemeClr val="accent4">
                    <a:lumMod val="50000"/>
                  </a:schemeClr>
                </a:solidFill>
              </a:rPr>
              <a:t>We learn to </a:t>
            </a:r>
            <a:r>
              <a:rPr lang="en-GB" b="1" i="1" dirty="0">
                <a:solidFill>
                  <a:schemeClr val="accent4">
                    <a:lumMod val="50000"/>
                  </a:schemeClr>
                </a:solidFill>
              </a:rPr>
              <a:t>self- soothe and self- regulate</a:t>
            </a:r>
            <a:r>
              <a:rPr lang="en-GB" dirty="0">
                <a:solidFill>
                  <a:schemeClr val="accent4">
                    <a:lumMod val="50000"/>
                  </a:schemeClr>
                </a:solidFill>
              </a:rPr>
              <a:t> from our  </a:t>
            </a:r>
            <a:r>
              <a:rPr lang="en-GB" b="1" i="1" dirty="0">
                <a:solidFill>
                  <a:schemeClr val="accent4">
                    <a:lumMod val="50000"/>
                  </a:schemeClr>
                </a:solidFill>
              </a:rPr>
              <a:t>ongoing</a:t>
            </a:r>
            <a:r>
              <a:rPr lang="en-GB" dirty="0">
                <a:solidFill>
                  <a:schemeClr val="accent4">
                    <a:lumMod val="50000"/>
                  </a:schemeClr>
                </a:solidFill>
              </a:rPr>
              <a:t> relationships with parents </a:t>
            </a:r>
            <a:r>
              <a:rPr lang="en-GB" b="1" i="1" dirty="0">
                <a:solidFill>
                  <a:schemeClr val="accent4">
                    <a:lumMod val="50000"/>
                  </a:schemeClr>
                </a:solidFill>
              </a:rPr>
              <a:t>and</a:t>
            </a:r>
            <a:r>
              <a:rPr lang="en-GB" i="1" dirty="0">
                <a:solidFill>
                  <a:schemeClr val="accent4">
                    <a:lumMod val="50000"/>
                  </a:schemeClr>
                </a:solidFill>
              </a:rPr>
              <a:t> </a:t>
            </a:r>
            <a:r>
              <a:rPr lang="en-GB" dirty="0">
                <a:solidFill>
                  <a:schemeClr val="accent4">
                    <a:lumMod val="50000"/>
                  </a:schemeClr>
                </a:solidFill>
              </a:rPr>
              <a:t>significant others</a:t>
            </a:r>
          </a:p>
          <a:p>
            <a:pPr eaLnBrk="1" fontAlgn="auto" hangingPunct="1">
              <a:spcBef>
                <a:spcPts val="0"/>
              </a:spcBef>
              <a:spcAft>
                <a:spcPts val="0"/>
              </a:spcAft>
              <a:buFont typeface="Arial" charset="0"/>
              <a:buChar char="•"/>
              <a:defRPr/>
            </a:pPr>
            <a:r>
              <a:rPr lang="en-GB" dirty="0">
                <a:solidFill>
                  <a:schemeClr val="accent4">
                    <a:lumMod val="50000"/>
                  </a:schemeClr>
                </a:solidFill>
              </a:rPr>
              <a:t>Attachment responses are social-learning processes</a:t>
            </a:r>
          </a:p>
          <a:p>
            <a:pPr eaLnBrk="1" fontAlgn="auto" hangingPunct="1">
              <a:spcBef>
                <a:spcPts val="0"/>
              </a:spcBef>
              <a:spcAft>
                <a:spcPts val="0"/>
              </a:spcAft>
              <a:buFont typeface="Arial" charset="0"/>
              <a:buChar char="•"/>
              <a:defRPr/>
            </a:pPr>
            <a:r>
              <a:rPr lang="en-GB" dirty="0">
                <a:solidFill>
                  <a:schemeClr val="accent4">
                    <a:lumMod val="50000"/>
                  </a:schemeClr>
                </a:solidFill>
              </a:rPr>
              <a:t>Vagal tone is important in development and maintenance  of social relationships (temperament also plays a role). </a:t>
            </a:r>
          </a:p>
          <a:p>
            <a:pPr eaLnBrk="1" fontAlgn="auto" hangingPunct="1">
              <a:spcAft>
                <a:spcPts val="0"/>
              </a:spcAft>
              <a:buFont typeface="Arial"/>
              <a:buChar char="•"/>
              <a:defRPr/>
            </a:pPr>
            <a:endParaRPr lang="en-US" sz="2800" dirty="0">
              <a:solidFill>
                <a:srgbClr val="800080"/>
              </a:solidFill>
            </a:endParaRPr>
          </a:p>
        </p:txBody>
      </p:sp>
      <p:pic>
        <p:nvPicPr>
          <p:cNvPr id="43011" name="Picture 1">
            <a:extLst>
              <a:ext uri="{FF2B5EF4-FFF2-40B4-BE49-F238E27FC236}">
                <a16:creationId xmlns:a16="http://schemas.microsoft.com/office/drawing/2014/main" id="{2147FCE5-AD2A-4861-A70B-7E13EAA5C1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0600" y="812800"/>
            <a:ext cx="35814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a:extLst>
              <a:ext uri="{FF2B5EF4-FFF2-40B4-BE49-F238E27FC236}">
                <a16:creationId xmlns:a16="http://schemas.microsoft.com/office/drawing/2014/main" id="{1348FB72-32DA-4FA3-AA27-7EDA0C783F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763" y="3700463"/>
            <a:ext cx="35814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800080"/>
                </a:solidFill>
              </a:rPr>
              <a:t>Emotion Coaching involves:</a:t>
            </a:r>
            <a:endParaRPr lang="en-US" dirty="0">
              <a:solidFill>
                <a:srgbClr val="800080"/>
              </a:solidFill>
            </a:endParaRPr>
          </a:p>
        </p:txBody>
      </p:sp>
      <p:sp>
        <p:nvSpPr>
          <p:cNvPr id="3" name="Content Placeholder 2"/>
          <p:cNvSpPr>
            <a:spLocks noGrp="1"/>
          </p:cNvSpPr>
          <p:nvPr>
            <p:ph idx="1"/>
          </p:nvPr>
        </p:nvSpPr>
        <p:spPr>
          <a:xfrm>
            <a:off x="404949" y="1600201"/>
            <a:ext cx="6859451" cy="4525963"/>
          </a:xfrm>
        </p:spPr>
        <p:txBody>
          <a:bodyPr>
            <a:normAutofit fontScale="85000" lnSpcReduction="20000"/>
          </a:bodyPr>
          <a:lstStyle/>
          <a:p>
            <a:pPr>
              <a:defRPr/>
            </a:pPr>
            <a:r>
              <a:rPr lang="en-GB" dirty="0"/>
              <a:t>Teaching children about the world of emotion ‘</a:t>
            </a:r>
            <a:r>
              <a:rPr lang="en-GB" b="1" i="1" dirty="0"/>
              <a:t>in the moment’</a:t>
            </a:r>
          </a:p>
          <a:p>
            <a:pPr>
              <a:defRPr/>
            </a:pPr>
            <a:endParaRPr lang="en-GB" b="1" i="1" dirty="0"/>
          </a:p>
          <a:p>
            <a:pPr>
              <a:defRPr/>
            </a:pPr>
            <a:r>
              <a:rPr lang="en-GB" dirty="0"/>
              <a:t>Giving children </a:t>
            </a:r>
            <a:r>
              <a:rPr lang="en-GB" b="1" i="1" dirty="0"/>
              <a:t>strategies</a:t>
            </a:r>
            <a:r>
              <a:rPr lang="en-GB" dirty="0"/>
              <a:t> to deal </a:t>
            </a:r>
            <a:r>
              <a:rPr lang="en-GB" dirty="0" smtClean="0"/>
              <a:t>with ups </a:t>
            </a:r>
            <a:r>
              <a:rPr lang="en-GB" dirty="0"/>
              <a:t>and downs</a:t>
            </a:r>
          </a:p>
          <a:p>
            <a:pPr>
              <a:defRPr/>
            </a:pPr>
            <a:endParaRPr lang="en-GB" dirty="0"/>
          </a:p>
          <a:p>
            <a:pPr>
              <a:defRPr/>
            </a:pPr>
            <a:r>
              <a:rPr lang="en-GB" dirty="0"/>
              <a:t>Accepting negative emotions as </a:t>
            </a:r>
            <a:r>
              <a:rPr lang="en-GB" b="1" i="1" dirty="0"/>
              <a:t>normal</a:t>
            </a:r>
          </a:p>
          <a:p>
            <a:pPr>
              <a:defRPr/>
            </a:pPr>
            <a:endParaRPr lang="en-GB" b="1" i="1" dirty="0"/>
          </a:p>
          <a:p>
            <a:pPr>
              <a:defRPr/>
            </a:pPr>
            <a:r>
              <a:rPr lang="en-GB" dirty="0"/>
              <a:t>Using moments of negative behaviour as </a:t>
            </a:r>
            <a:r>
              <a:rPr lang="en-GB" b="1" i="1" dirty="0"/>
              <a:t>opportunities for teaching</a:t>
            </a:r>
          </a:p>
          <a:p>
            <a:pPr>
              <a:defRPr/>
            </a:pPr>
            <a:endParaRPr lang="en-GB" b="1" i="1" dirty="0"/>
          </a:p>
          <a:p>
            <a:pPr>
              <a:defRPr/>
            </a:pPr>
            <a:r>
              <a:rPr lang="en-GB" dirty="0"/>
              <a:t>Building </a:t>
            </a:r>
            <a:r>
              <a:rPr lang="en-GB" b="1" i="1" dirty="0"/>
              <a:t>trusting and respectful relationships </a:t>
            </a:r>
            <a:r>
              <a:rPr lang="en-GB" dirty="0"/>
              <a:t>with children</a:t>
            </a: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45829" y="1920874"/>
            <a:ext cx="4126901" cy="3095176"/>
          </a:xfrm>
          <a:prstGeom prst="rect">
            <a:avLst/>
          </a:prstGeom>
        </p:spPr>
      </p:pic>
      <p:sp>
        <p:nvSpPr>
          <p:cNvPr id="6" name="Footer Placeholder 5">
            <a:extLst>
              <a:ext uri="{FF2B5EF4-FFF2-40B4-BE49-F238E27FC236}">
                <a16:creationId xmlns:a16="http://schemas.microsoft.com/office/drawing/2014/main" id="{C63A34E3-A55B-C440-A8F1-61CC8E2E7E7A}"/>
              </a:ext>
            </a:extLst>
          </p:cNvPr>
          <p:cNvSpPr>
            <a:spLocks noGrp="1"/>
          </p:cNvSpPr>
          <p:nvPr>
            <p:ph type="ftr" sz="quarter" idx="11"/>
          </p:nvPr>
        </p:nvSpPr>
        <p:spPr/>
        <p:txBody>
          <a:bodyPr/>
          <a:lstStyle/>
          <a:p>
            <a:r>
              <a:rPr lang="en-US"/>
              <a:t>©EmotionCoachingUK</a:t>
            </a:r>
          </a:p>
        </p:txBody>
      </p:sp>
      <p:sp>
        <p:nvSpPr>
          <p:cNvPr id="7" name="Slide Number Placeholder 6">
            <a:extLst>
              <a:ext uri="{FF2B5EF4-FFF2-40B4-BE49-F238E27FC236}">
                <a16:creationId xmlns:a16="http://schemas.microsoft.com/office/drawing/2014/main" id="{1DC0C669-10B4-AB43-AB27-45E2AEEDD908}"/>
              </a:ext>
            </a:extLst>
          </p:cNvPr>
          <p:cNvSpPr>
            <a:spLocks noGrp="1"/>
          </p:cNvSpPr>
          <p:nvPr>
            <p:ph type="sldNum" sz="quarter" idx="12"/>
          </p:nvPr>
        </p:nvSpPr>
        <p:spPr/>
        <p:txBody>
          <a:bodyPr/>
          <a:lstStyle/>
          <a:p>
            <a:fld id="{603E2971-4F42-3240-8115-C9B0C1034D63}" type="slidenum">
              <a:rPr lang="en-US" smtClean="0"/>
              <a:pPr/>
              <a:t>14</a:t>
            </a:fld>
            <a:endParaRPr lang="en-US"/>
          </a:p>
        </p:txBody>
      </p:sp>
    </p:spTree>
    <p:extLst>
      <p:ext uri="{BB962C8B-B14F-4D97-AF65-F5344CB8AC3E}">
        <p14:creationId xmlns:p14="http://schemas.microsoft.com/office/powerpoint/2010/main" val="2164806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340768"/>
          </a:xfrm>
          <a:solidFill>
            <a:schemeClr val="bg1"/>
          </a:solidFill>
        </p:spPr>
        <p:txBody>
          <a:bodyPr>
            <a:normAutofit/>
          </a:bodyPr>
          <a:lstStyle/>
          <a:p>
            <a:pPr algn="ctr"/>
            <a:r>
              <a:rPr lang="en-GB" sz="4000" b="1" dirty="0">
                <a:solidFill>
                  <a:srgbClr val="7030A0"/>
                </a:solidFill>
              </a:rPr>
              <a:t>Styles in dealing with emotions</a:t>
            </a:r>
          </a:p>
        </p:txBody>
      </p:sp>
      <p:sp>
        <p:nvSpPr>
          <p:cNvPr id="3" name="Content Placeholder 2"/>
          <p:cNvSpPr>
            <a:spLocks noGrp="1"/>
          </p:cNvSpPr>
          <p:nvPr>
            <p:ph idx="1"/>
          </p:nvPr>
        </p:nvSpPr>
        <p:spPr>
          <a:xfrm>
            <a:off x="1981200" y="3645025"/>
            <a:ext cx="8229600" cy="3489251"/>
          </a:xfrm>
        </p:spPr>
        <p:txBody>
          <a:bodyPr>
            <a:normAutofit/>
          </a:bodyPr>
          <a:lstStyle/>
          <a:p>
            <a:pPr algn="ctr"/>
            <a:r>
              <a:rPr lang="en-GB" sz="4000"/>
              <a:t>Emotion Coaching</a:t>
            </a:r>
            <a:endParaRPr lang="en-GB" sz="4000" dirty="0"/>
          </a:p>
          <a:p>
            <a:pPr algn="ctr"/>
            <a:r>
              <a:rPr lang="en-GB" sz="4000" dirty="0"/>
              <a:t>Emotion Dismissing</a:t>
            </a:r>
          </a:p>
          <a:p>
            <a:pPr algn="ctr"/>
            <a:r>
              <a:rPr lang="en-GB" sz="4000" dirty="0"/>
              <a:t>Emotion Disapproving</a:t>
            </a:r>
          </a:p>
          <a:p>
            <a:pPr algn="ctr"/>
            <a:r>
              <a:rPr lang="en-GB" sz="4000" dirty="0"/>
              <a:t>Laissez-faire</a:t>
            </a:r>
          </a:p>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705" y="1166001"/>
            <a:ext cx="5020493" cy="2341877"/>
          </a:xfrm>
          <a:prstGeom prst="rect">
            <a:avLst/>
          </a:prstGeom>
        </p:spPr>
      </p:pic>
      <p:sp>
        <p:nvSpPr>
          <p:cNvPr id="7" name="Footer Placeholder 6">
            <a:extLst>
              <a:ext uri="{FF2B5EF4-FFF2-40B4-BE49-F238E27FC236}">
                <a16:creationId xmlns:a16="http://schemas.microsoft.com/office/drawing/2014/main" id="{8261F832-D397-EB43-9308-66EAA7ACD1D7}"/>
              </a:ext>
            </a:extLst>
          </p:cNvPr>
          <p:cNvSpPr>
            <a:spLocks noGrp="1"/>
          </p:cNvSpPr>
          <p:nvPr>
            <p:ph type="ftr" sz="quarter" idx="11"/>
          </p:nvPr>
        </p:nvSpPr>
        <p:spPr/>
        <p:txBody>
          <a:bodyPr/>
          <a:lstStyle/>
          <a:p>
            <a:r>
              <a:rPr lang="en-US"/>
              <a:t>©EmotionCoachingUK</a:t>
            </a:r>
          </a:p>
        </p:txBody>
      </p:sp>
      <p:sp>
        <p:nvSpPr>
          <p:cNvPr id="8" name="Slide Number Placeholder 7">
            <a:extLst>
              <a:ext uri="{FF2B5EF4-FFF2-40B4-BE49-F238E27FC236}">
                <a16:creationId xmlns:a16="http://schemas.microsoft.com/office/drawing/2014/main" id="{DD7A76AF-12A9-3446-B5FA-05C9A492C048}"/>
              </a:ext>
            </a:extLst>
          </p:cNvPr>
          <p:cNvSpPr>
            <a:spLocks noGrp="1"/>
          </p:cNvSpPr>
          <p:nvPr>
            <p:ph type="sldNum" sz="quarter" idx="12"/>
          </p:nvPr>
        </p:nvSpPr>
        <p:spPr/>
        <p:txBody>
          <a:bodyPr/>
          <a:lstStyle/>
          <a:p>
            <a:fld id="{603E2971-4F42-3240-8115-C9B0C1034D63}" type="slidenum">
              <a:rPr lang="en-US" smtClean="0"/>
              <a:pPr/>
              <a:t>15</a:t>
            </a:fld>
            <a:endParaRPr lang="en-US"/>
          </a:p>
        </p:txBody>
      </p:sp>
    </p:spTree>
    <p:extLst>
      <p:ext uri="{BB962C8B-B14F-4D97-AF65-F5344CB8AC3E}">
        <p14:creationId xmlns:p14="http://schemas.microsoft.com/office/powerpoint/2010/main" val="2875916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800080"/>
                </a:solidFill>
              </a:rPr>
              <a:t>Disapproving Style</a:t>
            </a:r>
            <a:endParaRPr lang="en-US" dirty="0">
              <a:solidFill>
                <a:srgbClr val="800080"/>
              </a:solidFill>
            </a:endParaRPr>
          </a:p>
        </p:txBody>
      </p:sp>
      <p:sp>
        <p:nvSpPr>
          <p:cNvPr id="3" name="Content Placeholder 2"/>
          <p:cNvSpPr>
            <a:spLocks noGrp="1"/>
          </p:cNvSpPr>
          <p:nvPr>
            <p:ph idx="1"/>
          </p:nvPr>
        </p:nvSpPr>
        <p:spPr>
          <a:xfrm>
            <a:off x="574766" y="1989667"/>
            <a:ext cx="11194868" cy="4136496"/>
          </a:xfrm>
        </p:spPr>
        <p:txBody>
          <a:bodyPr>
            <a:normAutofit fontScale="92500"/>
          </a:bodyPr>
          <a:lstStyle/>
          <a:p>
            <a:r>
              <a:rPr lang="en-GB" dirty="0"/>
              <a:t>Disapproves of negative emotions – viewed </a:t>
            </a:r>
            <a:r>
              <a:rPr lang="en-GB" dirty="0" smtClean="0"/>
              <a:t>as a </a:t>
            </a:r>
            <a:r>
              <a:rPr lang="en-GB" dirty="0"/>
              <a:t>sign of weakness, lack of control, unconstructive</a:t>
            </a:r>
          </a:p>
          <a:p>
            <a:r>
              <a:rPr lang="en-GB" dirty="0"/>
              <a:t>Lacks empathy, noticeably critical and intolerant</a:t>
            </a:r>
          </a:p>
          <a:p>
            <a:r>
              <a:rPr lang="en-GB" dirty="0"/>
              <a:t>Tries to get rid of negative emotions via discipline, reprimand, punishment</a:t>
            </a:r>
          </a:p>
          <a:p>
            <a:r>
              <a:rPr lang="en-GB" dirty="0"/>
              <a:t>Focuses on the behaviour rather than the emotions generating the behaviour</a:t>
            </a:r>
          </a:p>
          <a:p>
            <a:r>
              <a:rPr lang="en-GB" dirty="0"/>
              <a:t>More likely to view negative emotional displays as a form of manipulation, lack of obedience, sign of bad character</a:t>
            </a:r>
          </a:p>
          <a:p>
            <a:r>
              <a:rPr lang="en-GB" dirty="0"/>
              <a:t>Often motivated by need to control and regain power and/or to ‘toughen up’ child</a:t>
            </a:r>
          </a:p>
          <a:p>
            <a:endParaRPr lang="en-US" dirty="0">
              <a:solidFill>
                <a:srgbClr val="800080"/>
              </a:solidFill>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94986" y="24160"/>
            <a:ext cx="2915815" cy="1832416"/>
          </a:xfrm>
          <a:prstGeom prst="rect">
            <a:avLst/>
          </a:prstGeom>
        </p:spPr>
      </p:pic>
      <p:sp>
        <p:nvSpPr>
          <p:cNvPr id="7" name="TextBox 6"/>
          <p:cNvSpPr txBox="1"/>
          <p:nvPr/>
        </p:nvSpPr>
        <p:spPr>
          <a:xfrm>
            <a:off x="8969574" y="1864622"/>
            <a:ext cx="1241226" cy="250091"/>
          </a:xfrm>
          <a:prstGeom prst="rect">
            <a:avLst/>
          </a:prstGeom>
          <a:noFill/>
        </p:spPr>
        <p:txBody>
          <a:bodyPr wrap="square" rtlCol="0">
            <a:spAutoFit/>
          </a:bodyPr>
          <a:lstStyle/>
          <a:p>
            <a:r>
              <a:rPr lang="en-US" sz="1000" dirty="0">
                <a:solidFill>
                  <a:srgbClr val="800080"/>
                </a:solidFill>
              </a:rPr>
              <a:t>© 2005 Ross Young</a:t>
            </a:r>
          </a:p>
        </p:txBody>
      </p:sp>
      <p:sp>
        <p:nvSpPr>
          <p:cNvPr id="6" name="Footer Placeholder 5">
            <a:extLst>
              <a:ext uri="{FF2B5EF4-FFF2-40B4-BE49-F238E27FC236}">
                <a16:creationId xmlns:a16="http://schemas.microsoft.com/office/drawing/2014/main" id="{FEC70180-BF22-A549-826F-E47423F7D2E9}"/>
              </a:ext>
            </a:extLst>
          </p:cNvPr>
          <p:cNvSpPr>
            <a:spLocks noGrp="1"/>
          </p:cNvSpPr>
          <p:nvPr>
            <p:ph type="ftr" sz="quarter" idx="11"/>
          </p:nvPr>
        </p:nvSpPr>
        <p:spPr/>
        <p:txBody>
          <a:bodyPr/>
          <a:lstStyle/>
          <a:p>
            <a:r>
              <a:rPr lang="en-US"/>
              <a:t>©EmotionCoachingUK</a:t>
            </a:r>
          </a:p>
        </p:txBody>
      </p:sp>
      <p:sp>
        <p:nvSpPr>
          <p:cNvPr id="8" name="Slide Number Placeholder 7">
            <a:extLst>
              <a:ext uri="{FF2B5EF4-FFF2-40B4-BE49-F238E27FC236}">
                <a16:creationId xmlns:a16="http://schemas.microsoft.com/office/drawing/2014/main" id="{9BA10D69-AF2E-AA42-AFA1-1FED75F037AE}"/>
              </a:ext>
            </a:extLst>
          </p:cNvPr>
          <p:cNvSpPr>
            <a:spLocks noGrp="1"/>
          </p:cNvSpPr>
          <p:nvPr>
            <p:ph type="sldNum" sz="quarter" idx="12"/>
          </p:nvPr>
        </p:nvSpPr>
        <p:spPr/>
        <p:txBody>
          <a:bodyPr/>
          <a:lstStyle/>
          <a:p>
            <a:fld id="{603E2971-4F42-3240-8115-C9B0C1034D63}" type="slidenum">
              <a:rPr lang="en-US" smtClean="0"/>
              <a:pPr/>
              <a:t>16</a:t>
            </a:fld>
            <a:endParaRPr lang="en-US"/>
          </a:p>
        </p:txBody>
      </p:sp>
    </p:spTree>
    <p:extLst>
      <p:ext uri="{BB962C8B-B14F-4D97-AF65-F5344CB8AC3E}">
        <p14:creationId xmlns:p14="http://schemas.microsoft.com/office/powerpoint/2010/main" val="1385913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775200" cy="1143000"/>
          </a:xfrm>
        </p:spPr>
        <p:txBody>
          <a:bodyPr/>
          <a:lstStyle/>
          <a:p>
            <a:pPr algn="l"/>
            <a:r>
              <a:rPr lang="en-GB" b="1" dirty="0">
                <a:solidFill>
                  <a:srgbClr val="800080"/>
                </a:solidFill>
              </a:rPr>
              <a:t>Dismissing Style</a:t>
            </a:r>
            <a:endParaRPr lang="en-US" dirty="0">
              <a:solidFill>
                <a:srgbClr val="800080"/>
              </a:solidFill>
            </a:endParaRPr>
          </a:p>
        </p:txBody>
      </p:sp>
      <p:sp>
        <p:nvSpPr>
          <p:cNvPr id="3" name="Content Placeholder 2"/>
          <p:cNvSpPr>
            <a:spLocks noGrp="1"/>
          </p:cNvSpPr>
          <p:nvPr>
            <p:ph idx="1"/>
          </p:nvPr>
        </p:nvSpPr>
        <p:spPr>
          <a:xfrm>
            <a:off x="261257" y="1825624"/>
            <a:ext cx="11652069" cy="4744993"/>
          </a:xfrm>
        </p:spPr>
        <p:txBody>
          <a:bodyPr>
            <a:normAutofit fontScale="92500" lnSpcReduction="10000"/>
          </a:bodyPr>
          <a:lstStyle/>
          <a:p>
            <a:r>
              <a:rPr lang="en-GB" dirty="0"/>
              <a:t>Despite good intentions (wants to make child feel better) is uncomfortable, fearful, anxious, hurt, annoyed or overwhelmed with negative emotions</a:t>
            </a:r>
          </a:p>
          <a:p>
            <a:r>
              <a:rPr lang="en-GB" dirty="0"/>
              <a:t>Wants negative emotions to go away quickly</a:t>
            </a:r>
          </a:p>
          <a:p>
            <a:r>
              <a:rPr lang="en-GB" dirty="0"/>
              <a:t>Considers paying attention to such emotions will make them worse, prolong them </a:t>
            </a:r>
          </a:p>
          <a:p>
            <a:r>
              <a:rPr lang="en-GB" dirty="0"/>
              <a:t>Tries to stop negative emotions by reducing/ minimising/ making light of their importance/significance </a:t>
            </a:r>
          </a:p>
          <a:p>
            <a:pPr marL="0" indent="0">
              <a:buNone/>
            </a:pPr>
            <a:r>
              <a:rPr lang="en-GB" dirty="0"/>
              <a:t>     e.g. it’s no big deal, don’t worry about it, be a big girl, that’s life,                                                                                            	you’ll be fine</a:t>
            </a:r>
          </a:p>
          <a:p>
            <a:r>
              <a:rPr lang="en-GB" dirty="0"/>
              <a:t>Often motivated by need to rescue and make things better, fix the problem e.g. ‘have a biscuit’, ‘I’ll buy a new one’, ‘you need to do this’</a:t>
            </a:r>
          </a:p>
          <a:p>
            <a:r>
              <a:rPr lang="en-GB" dirty="0"/>
              <a:t>Focuses on getting rid of the emotion with logic or distraction rather than understanding the </a:t>
            </a:r>
            <a:r>
              <a:rPr lang="en-GB" dirty="0" smtClean="0"/>
              <a:t>feelings</a:t>
            </a:r>
            <a:endParaRPr lang="en-GB" dirty="0"/>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74980" y="122396"/>
            <a:ext cx="1835820" cy="1295243"/>
          </a:xfrm>
          <a:prstGeom prst="rect">
            <a:avLst/>
          </a:prstGeom>
        </p:spPr>
      </p:pic>
      <p:sp>
        <p:nvSpPr>
          <p:cNvPr id="6" name="Footer Placeholder 5">
            <a:extLst>
              <a:ext uri="{FF2B5EF4-FFF2-40B4-BE49-F238E27FC236}">
                <a16:creationId xmlns:a16="http://schemas.microsoft.com/office/drawing/2014/main" id="{9A9499DD-EED1-8743-B2AD-23736F154E2A}"/>
              </a:ext>
            </a:extLst>
          </p:cNvPr>
          <p:cNvSpPr>
            <a:spLocks noGrp="1"/>
          </p:cNvSpPr>
          <p:nvPr>
            <p:ph type="ftr" sz="quarter" idx="11"/>
          </p:nvPr>
        </p:nvSpPr>
        <p:spPr/>
        <p:txBody>
          <a:bodyPr/>
          <a:lstStyle/>
          <a:p>
            <a:r>
              <a:rPr lang="en-US"/>
              <a:t>©EmotionCoachingUK</a:t>
            </a:r>
          </a:p>
        </p:txBody>
      </p:sp>
      <p:sp>
        <p:nvSpPr>
          <p:cNvPr id="7" name="Slide Number Placeholder 6">
            <a:extLst>
              <a:ext uri="{FF2B5EF4-FFF2-40B4-BE49-F238E27FC236}">
                <a16:creationId xmlns:a16="http://schemas.microsoft.com/office/drawing/2014/main" id="{D5AB84F4-B50B-8F47-86D6-78D3704ECC15}"/>
              </a:ext>
            </a:extLst>
          </p:cNvPr>
          <p:cNvSpPr>
            <a:spLocks noGrp="1"/>
          </p:cNvSpPr>
          <p:nvPr>
            <p:ph type="sldNum" sz="quarter" idx="12"/>
          </p:nvPr>
        </p:nvSpPr>
        <p:spPr/>
        <p:txBody>
          <a:bodyPr/>
          <a:lstStyle/>
          <a:p>
            <a:fld id="{603E2971-4F42-3240-8115-C9B0C1034D63}" type="slidenum">
              <a:rPr lang="en-US" smtClean="0"/>
              <a:pPr/>
              <a:t>17</a:t>
            </a:fld>
            <a:endParaRPr lang="en-US"/>
          </a:p>
        </p:txBody>
      </p:sp>
    </p:spTree>
    <p:extLst>
      <p:ext uri="{BB962C8B-B14F-4D97-AF65-F5344CB8AC3E}">
        <p14:creationId xmlns:p14="http://schemas.microsoft.com/office/powerpoint/2010/main" val="295250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a:solidFill>
                  <a:srgbClr val="800080"/>
                </a:solidFill>
              </a:rPr>
              <a:t>Effects of dismissing and disapproving styles of dealing with emotions upon children</a:t>
            </a:r>
            <a:endParaRPr lang="en-US" sz="3200" dirty="0">
              <a:solidFill>
                <a:srgbClr val="800080"/>
              </a:solidFill>
            </a:endParaRPr>
          </a:p>
        </p:txBody>
      </p:sp>
      <p:sp>
        <p:nvSpPr>
          <p:cNvPr id="3" name="Content Placeholder 2"/>
          <p:cNvSpPr>
            <a:spLocks noGrp="1"/>
          </p:cNvSpPr>
          <p:nvPr>
            <p:ph idx="1"/>
          </p:nvPr>
        </p:nvSpPr>
        <p:spPr>
          <a:xfrm>
            <a:off x="274319" y="1815571"/>
            <a:ext cx="11665131" cy="4741983"/>
          </a:xfrm>
        </p:spPr>
        <p:txBody>
          <a:bodyPr>
            <a:normAutofit fontScale="92500" lnSpcReduction="10000"/>
          </a:bodyPr>
          <a:lstStyle/>
          <a:p>
            <a:pPr>
              <a:spcBef>
                <a:spcPts val="0"/>
              </a:spcBef>
            </a:pPr>
            <a:r>
              <a:rPr lang="en-GB" dirty="0"/>
              <a:t>Child learns ‘what I am </a:t>
            </a:r>
            <a:r>
              <a:rPr lang="en-GB" b="1" dirty="0"/>
              <a:t>feeling is not right</a:t>
            </a:r>
            <a:r>
              <a:rPr lang="en-GB" dirty="0"/>
              <a:t>, my assessment of the </a:t>
            </a:r>
          </a:p>
          <a:p>
            <a:pPr marL="0" indent="0">
              <a:spcBef>
                <a:spcPts val="0"/>
              </a:spcBef>
              <a:buNone/>
            </a:pPr>
            <a:r>
              <a:rPr lang="en-GB" dirty="0"/>
              <a:t>    problem is </a:t>
            </a:r>
            <a:r>
              <a:rPr lang="en-GB" b="1" dirty="0"/>
              <a:t>wrong,</a:t>
            </a:r>
            <a:r>
              <a:rPr lang="en-GB" dirty="0"/>
              <a:t> I must not feel this way’</a:t>
            </a:r>
          </a:p>
          <a:p>
            <a:pPr>
              <a:spcBef>
                <a:spcPts val="0"/>
              </a:spcBef>
            </a:pPr>
            <a:endParaRPr lang="en-GB" dirty="0"/>
          </a:p>
          <a:p>
            <a:pPr>
              <a:spcBef>
                <a:spcPts val="0"/>
              </a:spcBef>
            </a:pPr>
            <a:r>
              <a:rPr lang="en-GB" dirty="0"/>
              <a:t>Child does </a:t>
            </a:r>
            <a:r>
              <a:rPr lang="en-GB" b="1" dirty="0"/>
              <a:t>not learn to trust own feelings </a:t>
            </a:r>
            <a:r>
              <a:rPr lang="en-GB" dirty="0"/>
              <a:t>affecting decision-making</a:t>
            </a:r>
          </a:p>
          <a:p>
            <a:pPr>
              <a:spcBef>
                <a:spcPts val="0"/>
              </a:spcBef>
            </a:pPr>
            <a:endParaRPr lang="en-GB" dirty="0"/>
          </a:p>
          <a:p>
            <a:pPr>
              <a:spcBef>
                <a:spcPts val="0"/>
              </a:spcBef>
            </a:pPr>
            <a:r>
              <a:rPr lang="en-GB" dirty="0"/>
              <a:t>Not given </a:t>
            </a:r>
            <a:r>
              <a:rPr lang="en-GB" b="1" dirty="0"/>
              <a:t>opportunities to experience </a:t>
            </a:r>
            <a:r>
              <a:rPr lang="en-GB" dirty="0"/>
              <a:t>emotions and deal with them </a:t>
            </a:r>
          </a:p>
          <a:p>
            <a:pPr marL="0" indent="0">
              <a:spcBef>
                <a:spcPts val="0"/>
              </a:spcBef>
              <a:buNone/>
            </a:pPr>
            <a:r>
              <a:rPr lang="en-GB" dirty="0"/>
              <a:t>    effectively so grow up unprepared for life’s challenges</a:t>
            </a:r>
          </a:p>
          <a:p>
            <a:pPr>
              <a:spcBef>
                <a:spcPts val="0"/>
              </a:spcBef>
            </a:pPr>
            <a:endParaRPr lang="en-GB" dirty="0"/>
          </a:p>
          <a:p>
            <a:pPr>
              <a:spcBef>
                <a:spcPts val="0"/>
              </a:spcBef>
            </a:pPr>
            <a:r>
              <a:rPr lang="en-GB" dirty="0"/>
              <a:t>Not given opportunities to </a:t>
            </a:r>
            <a:r>
              <a:rPr lang="en-GB" b="1" dirty="0"/>
              <a:t>self-regulate or problem-solve</a:t>
            </a:r>
          </a:p>
          <a:p>
            <a:pPr>
              <a:spcBef>
                <a:spcPts val="0"/>
              </a:spcBef>
            </a:pPr>
            <a:endParaRPr lang="en-GB" b="1" dirty="0"/>
          </a:p>
          <a:p>
            <a:pPr>
              <a:spcBef>
                <a:spcPts val="0"/>
              </a:spcBef>
            </a:pPr>
            <a:r>
              <a:rPr lang="en-GB" dirty="0"/>
              <a:t>Can lead to </a:t>
            </a:r>
            <a:r>
              <a:rPr lang="en-GB" b="1" dirty="0"/>
              <a:t>suppression of natural emotions</a:t>
            </a:r>
            <a:r>
              <a:rPr lang="en-GB" dirty="0"/>
              <a:t>, less or lack of self-</a:t>
            </a:r>
          </a:p>
          <a:p>
            <a:pPr marL="0" indent="0">
              <a:spcBef>
                <a:spcPts val="0"/>
              </a:spcBef>
              <a:buNone/>
            </a:pPr>
            <a:r>
              <a:rPr lang="en-GB" dirty="0"/>
              <a:t>    regulation, reliance on distraction to get rid of emotion</a:t>
            </a:r>
          </a:p>
          <a:p>
            <a:pPr>
              <a:spcBef>
                <a:spcPts val="0"/>
              </a:spcBef>
            </a:pPr>
            <a:endParaRPr lang="en-GB" dirty="0"/>
          </a:p>
          <a:p>
            <a:pPr>
              <a:spcBef>
                <a:spcPts val="0"/>
              </a:spcBef>
            </a:pPr>
            <a:r>
              <a:rPr lang="en-GB" dirty="0"/>
              <a:t>Generates </a:t>
            </a:r>
            <a:r>
              <a:rPr lang="en-GB" b="1" dirty="0"/>
              <a:t>more negative feelings </a:t>
            </a:r>
            <a:r>
              <a:rPr lang="en-GB" dirty="0"/>
              <a:t>- resentment, guilt, shame, anger</a:t>
            </a:r>
            <a:endParaRPr lang="en-US" dirty="0"/>
          </a:p>
        </p:txBody>
      </p:sp>
      <p:sp>
        <p:nvSpPr>
          <p:cNvPr id="5" name="Footer Placeholder 4">
            <a:extLst>
              <a:ext uri="{FF2B5EF4-FFF2-40B4-BE49-F238E27FC236}">
                <a16:creationId xmlns:a16="http://schemas.microsoft.com/office/drawing/2014/main" id="{DB8AF400-B36E-A04B-B920-CBF70465826A}"/>
              </a:ext>
            </a:extLst>
          </p:cNvPr>
          <p:cNvSpPr>
            <a:spLocks noGrp="1"/>
          </p:cNvSpPr>
          <p:nvPr>
            <p:ph type="ftr" sz="quarter" idx="11"/>
          </p:nvPr>
        </p:nvSpPr>
        <p:spPr/>
        <p:txBody>
          <a:bodyPr/>
          <a:lstStyle/>
          <a:p>
            <a:r>
              <a:rPr lang="en-US"/>
              <a:t>©EmotionCoachingUK</a:t>
            </a:r>
          </a:p>
        </p:txBody>
      </p:sp>
      <p:sp>
        <p:nvSpPr>
          <p:cNvPr id="6" name="Slide Number Placeholder 5">
            <a:extLst>
              <a:ext uri="{FF2B5EF4-FFF2-40B4-BE49-F238E27FC236}">
                <a16:creationId xmlns:a16="http://schemas.microsoft.com/office/drawing/2014/main" id="{DD75B1F1-1BDE-AF42-A717-A97BA00DDA1D}"/>
              </a:ext>
            </a:extLst>
          </p:cNvPr>
          <p:cNvSpPr>
            <a:spLocks noGrp="1"/>
          </p:cNvSpPr>
          <p:nvPr>
            <p:ph type="sldNum" sz="quarter" idx="12"/>
          </p:nvPr>
        </p:nvSpPr>
        <p:spPr/>
        <p:txBody>
          <a:bodyPr/>
          <a:lstStyle/>
          <a:p>
            <a:fld id="{603E2971-4F42-3240-8115-C9B0C1034D63}" type="slidenum">
              <a:rPr lang="en-US" smtClean="0"/>
              <a:pPr/>
              <a:t>18</a:t>
            </a:fld>
            <a:endParaRPr lang="en-US"/>
          </a:p>
        </p:txBody>
      </p:sp>
    </p:spTree>
    <p:extLst>
      <p:ext uri="{BB962C8B-B14F-4D97-AF65-F5344CB8AC3E}">
        <p14:creationId xmlns:p14="http://schemas.microsoft.com/office/powerpoint/2010/main" val="2596830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4638"/>
            <a:ext cx="5215467" cy="1143000"/>
          </a:xfrm>
        </p:spPr>
        <p:txBody>
          <a:bodyPr/>
          <a:lstStyle/>
          <a:p>
            <a:pPr algn="l"/>
            <a:r>
              <a:rPr lang="en-GB" b="1" dirty="0">
                <a:solidFill>
                  <a:srgbClr val="800080"/>
                </a:solidFill>
              </a:rPr>
              <a:t>Laissez-faire Style</a:t>
            </a:r>
            <a:endParaRPr lang="en-US" dirty="0">
              <a:solidFill>
                <a:srgbClr val="800080"/>
              </a:solidFill>
            </a:endParaRPr>
          </a:p>
        </p:txBody>
      </p:sp>
      <p:sp>
        <p:nvSpPr>
          <p:cNvPr id="3" name="Content Placeholder 2"/>
          <p:cNvSpPr>
            <a:spLocks noGrp="1"/>
          </p:cNvSpPr>
          <p:nvPr>
            <p:ph idx="1"/>
          </p:nvPr>
        </p:nvSpPr>
        <p:spPr>
          <a:xfrm>
            <a:off x="248193" y="1825625"/>
            <a:ext cx="11691257" cy="4895850"/>
          </a:xfrm>
        </p:spPr>
        <p:txBody>
          <a:bodyPr>
            <a:normAutofit fontScale="92500" lnSpcReduction="10000"/>
          </a:bodyPr>
          <a:lstStyle/>
          <a:p>
            <a:r>
              <a:rPr lang="en-GB" dirty="0"/>
              <a:t>Freely accepts all emotional expression from the children</a:t>
            </a:r>
          </a:p>
          <a:p>
            <a:r>
              <a:rPr lang="en-GB" dirty="0"/>
              <a:t>Offers comfort to the child experiencing negative feelings</a:t>
            </a:r>
          </a:p>
          <a:p>
            <a:r>
              <a:rPr lang="en-GB" dirty="0"/>
              <a:t>Offers little guidance on behaviour</a:t>
            </a:r>
          </a:p>
          <a:p>
            <a:r>
              <a:rPr lang="en-GB" dirty="0"/>
              <a:t>Does not teach the child about emotions</a:t>
            </a:r>
          </a:p>
          <a:p>
            <a:r>
              <a:rPr lang="en-GB" dirty="0"/>
              <a:t>Is permissive; does not set limits</a:t>
            </a:r>
          </a:p>
          <a:p>
            <a:r>
              <a:rPr lang="en-GB" dirty="0"/>
              <a:t>Does not help children solve problems</a:t>
            </a:r>
          </a:p>
          <a:p>
            <a:r>
              <a:rPr lang="en-GB" dirty="0"/>
              <a:t>Does not teach problem-solving methods to the child</a:t>
            </a:r>
          </a:p>
          <a:p>
            <a:r>
              <a:rPr lang="en-GB" dirty="0"/>
              <a:t>Believes there is little you can do about negative emotions other than ride them out.</a:t>
            </a:r>
          </a:p>
          <a:p>
            <a:r>
              <a:rPr lang="en-GB" dirty="0"/>
              <a:t>Believes that managing negative emotions is a matter of hydraulics; release the emotion and the work is done.</a:t>
            </a:r>
          </a:p>
          <a:p>
            <a:endParaRPr lang="en-US" dirty="0">
              <a:solidFill>
                <a:srgbClr val="80008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868" y="91276"/>
            <a:ext cx="2437532" cy="1326362"/>
          </a:xfrm>
          <a:prstGeom prst="rect">
            <a:avLst/>
          </a:prstGeom>
        </p:spPr>
      </p:pic>
      <p:sp>
        <p:nvSpPr>
          <p:cNvPr id="6" name="Footer Placeholder 5">
            <a:extLst>
              <a:ext uri="{FF2B5EF4-FFF2-40B4-BE49-F238E27FC236}">
                <a16:creationId xmlns:a16="http://schemas.microsoft.com/office/drawing/2014/main" id="{B498FA51-F097-EE4C-AD75-EBBF45768B1D}"/>
              </a:ext>
            </a:extLst>
          </p:cNvPr>
          <p:cNvSpPr>
            <a:spLocks noGrp="1"/>
          </p:cNvSpPr>
          <p:nvPr>
            <p:ph type="ftr" sz="quarter" idx="11"/>
          </p:nvPr>
        </p:nvSpPr>
        <p:spPr/>
        <p:txBody>
          <a:bodyPr/>
          <a:lstStyle/>
          <a:p>
            <a:r>
              <a:rPr lang="en-US"/>
              <a:t>©EmotionCoachingUK</a:t>
            </a:r>
          </a:p>
        </p:txBody>
      </p:sp>
      <p:sp>
        <p:nvSpPr>
          <p:cNvPr id="7" name="Slide Number Placeholder 6">
            <a:extLst>
              <a:ext uri="{FF2B5EF4-FFF2-40B4-BE49-F238E27FC236}">
                <a16:creationId xmlns:a16="http://schemas.microsoft.com/office/drawing/2014/main" id="{14A1DB26-3C9A-2844-B49F-6135185521D9}"/>
              </a:ext>
            </a:extLst>
          </p:cNvPr>
          <p:cNvSpPr>
            <a:spLocks noGrp="1"/>
          </p:cNvSpPr>
          <p:nvPr>
            <p:ph type="sldNum" sz="quarter" idx="12"/>
          </p:nvPr>
        </p:nvSpPr>
        <p:spPr/>
        <p:txBody>
          <a:bodyPr/>
          <a:lstStyle/>
          <a:p>
            <a:fld id="{603E2971-4F42-3240-8115-C9B0C1034D63}" type="slidenum">
              <a:rPr lang="en-US" smtClean="0"/>
              <a:pPr/>
              <a:t>19</a:t>
            </a:fld>
            <a:endParaRPr lang="en-US"/>
          </a:p>
        </p:txBody>
      </p:sp>
    </p:spTree>
    <p:extLst>
      <p:ext uri="{BB962C8B-B14F-4D97-AF65-F5344CB8AC3E}">
        <p14:creationId xmlns:p14="http://schemas.microsoft.com/office/powerpoint/2010/main" val="1934695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B9632C6F-F177-45E2-BB42-FB46EEA4A8A9}"/>
              </a:ext>
            </a:extLst>
          </p:cNvPr>
          <p:cNvSpPr>
            <a:spLocks noGrp="1"/>
          </p:cNvSpPr>
          <p:nvPr>
            <p:ph type="title"/>
          </p:nvPr>
        </p:nvSpPr>
        <p:spPr>
          <a:xfrm>
            <a:off x="1524000" y="0"/>
            <a:ext cx="9144000" cy="1125538"/>
          </a:xfrm>
          <a:solidFill>
            <a:schemeClr val="bg1"/>
          </a:solidFill>
        </p:spPr>
        <p:txBody>
          <a:bodyPr/>
          <a:lstStyle/>
          <a:p>
            <a:r>
              <a:rPr lang="en-GB" altLang="en-US" sz="4000" b="1" dirty="0">
                <a:solidFill>
                  <a:srgbClr val="7030A0"/>
                </a:solidFill>
              </a:rPr>
              <a:t>Why do Emotion Coaching?</a:t>
            </a:r>
          </a:p>
        </p:txBody>
      </p:sp>
      <p:sp>
        <p:nvSpPr>
          <p:cNvPr id="4" name="Content Placeholder 3">
            <a:extLst>
              <a:ext uri="{FF2B5EF4-FFF2-40B4-BE49-F238E27FC236}">
                <a16:creationId xmlns:a16="http://schemas.microsoft.com/office/drawing/2014/main" id="{AFDC421C-6906-4794-BE90-B4BE5112D5AE}"/>
              </a:ext>
            </a:extLst>
          </p:cNvPr>
          <p:cNvSpPr>
            <a:spLocks noGrp="1"/>
          </p:cNvSpPr>
          <p:nvPr>
            <p:ph idx="1"/>
          </p:nvPr>
        </p:nvSpPr>
        <p:spPr>
          <a:xfrm>
            <a:off x="427866" y="1268412"/>
            <a:ext cx="11048273" cy="2160588"/>
          </a:xfrm>
        </p:spPr>
        <p:txBody>
          <a:bodyPr>
            <a:noAutofit/>
          </a:bodyPr>
          <a:lstStyle/>
          <a:p>
            <a:pPr marL="0" indent="0">
              <a:spcBef>
                <a:spcPts val="0"/>
              </a:spcBef>
              <a:buFont typeface="Arial" panose="020B0604020202020204" pitchFamily="34" charset="0"/>
              <a:buNone/>
              <a:defRPr/>
            </a:pPr>
            <a:r>
              <a:rPr lang="en-US" sz="2400" dirty="0"/>
              <a:t>Emotion Coaching is an evidence-based strategy based upon the work of psychologist John Gottman. </a:t>
            </a:r>
          </a:p>
          <a:p>
            <a:pPr marL="0" indent="0">
              <a:buFont typeface="Arial" panose="020B0604020202020204" pitchFamily="34" charset="0"/>
              <a:buNone/>
              <a:defRPr/>
            </a:pPr>
            <a:endParaRPr lang="en-US" sz="1800" dirty="0"/>
          </a:p>
          <a:p>
            <a:pPr marL="457200" indent="-457200">
              <a:buFont typeface="Arial" panose="020B0604020202020204" pitchFamily="34" charset="0"/>
              <a:buAutoNum type="arabicPeriod"/>
              <a:defRPr/>
            </a:pPr>
            <a:endParaRPr lang="en-GB" sz="2400" dirty="0"/>
          </a:p>
        </p:txBody>
      </p:sp>
      <p:sp>
        <p:nvSpPr>
          <p:cNvPr id="2" name="Rectangle 1">
            <a:extLst>
              <a:ext uri="{FF2B5EF4-FFF2-40B4-BE49-F238E27FC236}">
                <a16:creationId xmlns:a16="http://schemas.microsoft.com/office/drawing/2014/main" id="{E737EB5A-E2DD-4F23-9CAB-3B392B6F0321}"/>
              </a:ext>
            </a:extLst>
          </p:cNvPr>
          <p:cNvSpPr/>
          <p:nvPr/>
        </p:nvSpPr>
        <p:spPr>
          <a:xfrm>
            <a:off x="213933" y="4036664"/>
            <a:ext cx="9638399" cy="2677656"/>
          </a:xfrm>
          <a:prstGeom prst="rect">
            <a:avLst/>
          </a:prstGeom>
        </p:spPr>
        <p:txBody>
          <a:bodyPr wrap="square">
            <a:spAutoFit/>
          </a:bodyPr>
          <a:lstStyle/>
          <a:p>
            <a:pPr marL="38100" indent="0">
              <a:spcBef>
                <a:spcPts val="0"/>
              </a:spcBef>
              <a:buFont typeface="Arial" panose="020B0604020202020204" pitchFamily="34" charset="0"/>
              <a:buNone/>
              <a:defRPr/>
            </a:pPr>
            <a:r>
              <a:rPr lang="en-US" sz="2400" dirty="0"/>
              <a:t>As a result, Emotion Coached children </a:t>
            </a:r>
          </a:p>
          <a:p>
            <a:pPr marL="889000" indent="-342900">
              <a:spcBef>
                <a:spcPts val="0"/>
              </a:spcBef>
              <a:buFont typeface="Arial" panose="020B0604020202020204" pitchFamily="34" charset="0"/>
              <a:buChar char="•"/>
              <a:defRPr/>
            </a:pPr>
            <a:r>
              <a:rPr lang="en-US" sz="2400" dirty="0"/>
              <a:t>Achieve more academically in school </a:t>
            </a:r>
          </a:p>
          <a:p>
            <a:pPr marL="889000" indent="-342900">
              <a:spcBef>
                <a:spcPts val="0"/>
              </a:spcBef>
              <a:buFont typeface="Arial" panose="020B0604020202020204" pitchFamily="34" charset="0"/>
              <a:buChar char="•"/>
              <a:defRPr/>
            </a:pPr>
            <a:r>
              <a:rPr lang="en-US" sz="2400" dirty="0"/>
              <a:t>Are more popular </a:t>
            </a:r>
          </a:p>
          <a:p>
            <a:pPr marL="889000" indent="-342900">
              <a:spcBef>
                <a:spcPts val="0"/>
              </a:spcBef>
              <a:buFont typeface="Arial" panose="020B0604020202020204" pitchFamily="34" charset="0"/>
              <a:buChar char="•"/>
              <a:defRPr/>
            </a:pPr>
            <a:r>
              <a:rPr lang="en-US" sz="2400" dirty="0"/>
              <a:t>Have fewer </a:t>
            </a:r>
            <a:r>
              <a:rPr lang="en-US" sz="2400" dirty="0" err="1"/>
              <a:t>behavioural</a:t>
            </a:r>
            <a:r>
              <a:rPr lang="en-US" sz="2400" dirty="0"/>
              <a:t> problems </a:t>
            </a:r>
          </a:p>
          <a:p>
            <a:pPr marL="889000" indent="-342900">
              <a:spcBef>
                <a:spcPts val="0"/>
              </a:spcBef>
              <a:buFont typeface="Arial" panose="020B0604020202020204" pitchFamily="34" charset="0"/>
              <a:buChar char="•"/>
              <a:defRPr/>
            </a:pPr>
            <a:r>
              <a:rPr lang="en-US" sz="2400" dirty="0"/>
              <a:t>Have fewer infectious illnesses </a:t>
            </a:r>
          </a:p>
          <a:p>
            <a:pPr marL="889000" indent="-342900">
              <a:spcBef>
                <a:spcPts val="0"/>
              </a:spcBef>
              <a:buFont typeface="Arial" panose="020B0604020202020204" pitchFamily="34" charset="0"/>
              <a:buChar char="•"/>
              <a:defRPr/>
            </a:pPr>
            <a:r>
              <a:rPr lang="en-US" sz="2400" dirty="0"/>
              <a:t>Are more emotionally stable </a:t>
            </a:r>
          </a:p>
          <a:p>
            <a:pPr marL="889000" indent="-342900">
              <a:spcBef>
                <a:spcPts val="0"/>
              </a:spcBef>
              <a:buFont typeface="Arial" panose="020B0604020202020204" pitchFamily="34" charset="0"/>
              <a:buChar char="•"/>
              <a:defRPr/>
            </a:pPr>
            <a:r>
              <a:rPr lang="en-US" sz="2400" dirty="0"/>
              <a:t>Are more resilient </a:t>
            </a:r>
          </a:p>
        </p:txBody>
      </p:sp>
      <p:sp>
        <p:nvSpPr>
          <p:cNvPr id="3" name="Rectangle 2"/>
          <p:cNvSpPr/>
          <p:nvPr/>
        </p:nvSpPr>
        <p:spPr>
          <a:xfrm>
            <a:off x="213933" y="1871039"/>
            <a:ext cx="5882067" cy="1846659"/>
          </a:xfrm>
          <a:prstGeom prst="rect">
            <a:avLst/>
          </a:prstGeom>
        </p:spPr>
        <p:txBody>
          <a:bodyPr wrap="square">
            <a:spAutoFit/>
          </a:bodyPr>
          <a:lstStyle/>
          <a:p>
            <a:pPr>
              <a:defRPr/>
            </a:pPr>
            <a:endParaRPr lang="en-US" dirty="0"/>
          </a:p>
          <a:p>
            <a:pPr>
              <a:defRPr/>
            </a:pPr>
            <a:r>
              <a:rPr lang="en-US" dirty="0"/>
              <a:t>     </a:t>
            </a:r>
            <a:r>
              <a:rPr lang="en-US" sz="2400" dirty="0"/>
              <a:t>Emotion Coached people are better able </a:t>
            </a:r>
            <a:r>
              <a:rPr lang="en-US" sz="2400" dirty="0" smtClean="0"/>
              <a:t>to:</a:t>
            </a:r>
          </a:p>
          <a:p>
            <a:pPr marL="342900" indent="-342900">
              <a:buFont typeface="Arial" panose="020B0604020202020204" pitchFamily="34" charset="0"/>
              <a:buChar char="•"/>
              <a:defRPr/>
            </a:pPr>
            <a:r>
              <a:rPr lang="en-US" sz="2400" dirty="0" smtClean="0"/>
              <a:t>control </a:t>
            </a:r>
            <a:r>
              <a:rPr lang="en-US" sz="2400" dirty="0"/>
              <a:t>their </a:t>
            </a:r>
            <a:r>
              <a:rPr lang="en-US" sz="2400" dirty="0" smtClean="0"/>
              <a:t>impulses</a:t>
            </a:r>
          </a:p>
          <a:p>
            <a:pPr marL="342900" indent="-342900">
              <a:buFont typeface="Arial" panose="020B0604020202020204" pitchFamily="34" charset="0"/>
              <a:buChar char="•"/>
              <a:defRPr/>
            </a:pPr>
            <a:r>
              <a:rPr lang="en-US" sz="2400" dirty="0" smtClean="0"/>
              <a:t>self </a:t>
            </a:r>
            <a:r>
              <a:rPr lang="en-US" sz="2400" dirty="0"/>
              <a:t>soothe when upset </a:t>
            </a:r>
            <a:endParaRPr lang="en-US" sz="2400" dirty="0" smtClean="0"/>
          </a:p>
          <a:p>
            <a:pPr marL="342900" indent="-342900">
              <a:buFont typeface="Arial" panose="020B0604020202020204" pitchFamily="34" charset="0"/>
              <a:buChar char="•"/>
              <a:defRPr/>
            </a:pPr>
            <a:r>
              <a:rPr lang="en-US" sz="2400" dirty="0" smtClean="0"/>
              <a:t>pay </a:t>
            </a:r>
            <a:r>
              <a:rPr lang="en-US" sz="2400" dirty="0"/>
              <a:t>attention</a:t>
            </a:r>
          </a:p>
        </p:txBody>
      </p:sp>
      <p:sp>
        <p:nvSpPr>
          <p:cNvPr id="5" name="AutoShape 2" descr="Image result for emotional coaching"/>
          <p:cNvSpPr>
            <a:spLocks noChangeAspect="1" noChangeArrowheads="1"/>
          </p:cNvSpPr>
          <p:nvPr/>
        </p:nvSpPr>
        <p:spPr bwMode="auto">
          <a:xfrm>
            <a:off x="63500" y="-136525"/>
            <a:ext cx="2847975" cy="1876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Image result for emotional coaching"/>
          <p:cNvSpPr>
            <a:spLocks noChangeAspect="1" noChangeArrowheads="1"/>
          </p:cNvSpPr>
          <p:nvPr/>
        </p:nvSpPr>
        <p:spPr bwMode="auto">
          <a:xfrm>
            <a:off x="821017" y="4006396"/>
            <a:ext cx="2847975" cy="1876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83826" y="4525920"/>
            <a:ext cx="2166383" cy="16572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251" y="1778399"/>
            <a:ext cx="2237534" cy="223753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879"/>
            <a:ext cx="5486400" cy="1325563"/>
          </a:xfrm>
        </p:spPr>
        <p:txBody>
          <a:bodyPr/>
          <a:lstStyle/>
          <a:p>
            <a:pPr algn="ctr"/>
            <a:r>
              <a:rPr lang="en-GB" b="1" dirty="0">
                <a:solidFill>
                  <a:srgbClr val="800080"/>
                </a:solidFill>
              </a:rPr>
              <a:t>What this means in practice</a:t>
            </a:r>
            <a:endParaRPr lang="en-US" dirty="0">
              <a:solidFill>
                <a:srgbClr val="800080"/>
              </a:solidFill>
            </a:endParaRPr>
          </a:p>
        </p:txBody>
      </p:sp>
      <p:sp>
        <p:nvSpPr>
          <p:cNvPr id="3" name="Content Placeholder 2"/>
          <p:cNvSpPr>
            <a:spLocks noGrp="1"/>
          </p:cNvSpPr>
          <p:nvPr>
            <p:ph idx="1"/>
          </p:nvPr>
        </p:nvSpPr>
        <p:spPr>
          <a:xfrm>
            <a:off x="485863" y="1749312"/>
            <a:ext cx="5486400" cy="4525963"/>
          </a:xfrm>
        </p:spPr>
        <p:txBody>
          <a:bodyPr>
            <a:normAutofit fontScale="85000" lnSpcReduction="20000"/>
          </a:bodyPr>
          <a:lstStyle/>
          <a:p>
            <a:r>
              <a:rPr lang="en-GB" dirty="0">
                <a:solidFill>
                  <a:srgbClr val="800080"/>
                </a:solidFill>
              </a:rPr>
              <a:t>Step 1</a:t>
            </a:r>
          </a:p>
          <a:p>
            <a:pPr marL="0" indent="0">
              <a:buNone/>
            </a:pPr>
            <a:r>
              <a:rPr lang="en-GB" b="1" dirty="0"/>
              <a:t>Recognising the feelings and empathising with them</a:t>
            </a:r>
          </a:p>
          <a:p>
            <a:pPr marL="0" indent="0">
              <a:buNone/>
            </a:pPr>
            <a:r>
              <a:rPr lang="en-GB" b="1" dirty="0">
                <a:solidFill>
                  <a:srgbClr val="800080"/>
                </a:solidFill>
              </a:rPr>
              <a:t> </a:t>
            </a:r>
            <a:endParaRPr lang="en-GB" dirty="0">
              <a:solidFill>
                <a:srgbClr val="800080"/>
              </a:solidFill>
            </a:endParaRPr>
          </a:p>
          <a:p>
            <a:r>
              <a:rPr lang="en-GB" dirty="0">
                <a:solidFill>
                  <a:srgbClr val="800080"/>
                </a:solidFill>
              </a:rPr>
              <a:t>Step 2 </a:t>
            </a:r>
          </a:p>
          <a:p>
            <a:pPr marL="0" indent="0">
              <a:buNone/>
            </a:pPr>
            <a:r>
              <a:rPr lang="en-GB" b="1" dirty="0"/>
              <a:t>Validating the feelings and labelling them</a:t>
            </a:r>
          </a:p>
          <a:p>
            <a:endParaRPr lang="en-GB" sz="1600" dirty="0">
              <a:solidFill>
                <a:srgbClr val="800080"/>
              </a:solidFill>
            </a:endParaRPr>
          </a:p>
          <a:p>
            <a:r>
              <a:rPr lang="en-GB" dirty="0">
                <a:solidFill>
                  <a:srgbClr val="800080"/>
                </a:solidFill>
              </a:rPr>
              <a:t>Step 3</a:t>
            </a:r>
          </a:p>
          <a:p>
            <a:pPr marL="0" indent="0">
              <a:buNone/>
            </a:pPr>
            <a:r>
              <a:rPr lang="en-GB" b="1" dirty="0"/>
              <a:t>Setting limits on behaviour (if needed)</a:t>
            </a:r>
          </a:p>
          <a:p>
            <a:pPr marL="0" indent="0">
              <a:buNone/>
            </a:pPr>
            <a:endParaRPr lang="en-GB" sz="1600" b="1" dirty="0">
              <a:solidFill>
                <a:srgbClr val="800080"/>
              </a:solidFill>
            </a:endParaRPr>
          </a:p>
          <a:p>
            <a:r>
              <a:rPr lang="en-GB" dirty="0">
                <a:solidFill>
                  <a:srgbClr val="800080"/>
                </a:solidFill>
              </a:rPr>
              <a:t>Step 4 </a:t>
            </a:r>
          </a:p>
          <a:p>
            <a:pPr marL="0" indent="0">
              <a:buNone/>
            </a:pPr>
            <a:r>
              <a:rPr lang="en-GB" b="1" dirty="0"/>
              <a:t>Problem-solving</a:t>
            </a:r>
          </a:p>
          <a:p>
            <a:endParaRPr lang="en-US" dirty="0">
              <a:solidFill>
                <a:srgbClr val="800080"/>
              </a:solidFill>
            </a:endParaRPr>
          </a:p>
        </p:txBody>
      </p:sp>
      <p:sp>
        <p:nvSpPr>
          <p:cNvPr id="7" name="Slide Number Placeholder 6">
            <a:extLst>
              <a:ext uri="{FF2B5EF4-FFF2-40B4-BE49-F238E27FC236}">
                <a16:creationId xmlns:a16="http://schemas.microsoft.com/office/drawing/2014/main" id="{40AFE1A8-AA08-D74B-A497-BB715E6F868A}"/>
              </a:ext>
            </a:extLst>
          </p:cNvPr>
          <p:cNvSpPr>
            <a:spLocks noGrp="1"/>
          </p:cNvSpPr>
          <p:nvPr>
            <p:ph type="sldNum" sz="quarter" idx="12"/>
          </p:nvPr>
        </p:nvSpPr>
        <p:spPr/>
        <p:txBody>
          <a:bodyPr/>
          <a:lstStyle/>
          <a:p>
            <a:fld id="{603E2971-4F42-3240-8115-C9B0C1034D63}" type="slidenum">
              <a:rPr lang="en-US" smtClean="0"/>
              <a:pPr/>
              <a:t>20</a:t>
            </a:fld>
            <a:endParaRPr lang="en-US"/>
          </a:p>
        </p:txBody>
      </p:sp>
      <p:pic>
        <p:nvPicPr>
          <p:cNvPr id="8" name="Picture 7" descr="A map with text&#10;&#10;Description automatically generated">
            <a:extLst>
              <a:ext uri="{FF2B5EF4-FFF2-40B4-BE49-F238E27FC236}">
                <a16:creationId xmlns:a16="http://schemas.microsoft.com/office/drawing/2014/main" id="{0174E9E2-D110-4CE9-9C1E-01FD2DCEA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0"/>
            <a:ext cx="5486400"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11450972" cy="1188000"/>
          </a:xfrm>
          <a:solidFill>
            <a:schemeClr val="bg1"/>
          </a:solidFill>
        </p:spPr>
        <p:txBody>
          <a:bodyPr vert="horz" lIns="91440" tIns="216000" rIns="91440" bIns="45720" rtlCol="0" anchor="ctr">
            <a:normAutofit fontScale="90000"/>
          </a:bodyPr>
          <a:lstStyle/>
          <a:p>
            <a:pPr algn="ctr">
              <a:spcBef>
                <a:spcPts val="600"/>
              </a:spcBef>
            </a:pPr>
            <a:r>
              <a:rPr lang="en-GB" dirty="0">
                <a:solidFill>
                  <a:schemeClr val="bg1"/>
                </a:solidFill>
              </a:rPr>
              <a:t/>
            </a:r>
            <a:br>
              <a:rPr lang="en-GB" dirty="0">
                <a:solidFill>
                  <a:schemeClr val="bg1"/>
                </a:solidFill>
              </a:rPr>
            </a:br>
            <a:r>
              <a:rPr lang="en-GB" dirty="0">
                <a:solidFill>
                  <a:srgbClr val="800080"/>
                </a:solidFill>
              </a:rPr>
              <a:t/>
            </a:r>
            <a:br>
              <a:rPr lang="en-GB" dirty="0">
                <a:solidFill>
                  <a:srgbClr val="800080"/>
                </a:solidFill>
              </a:rPr>
            </a:br>
            <a:r>
              <a:rPr lang="en-GB" sz="3600" b="1" dirty="0">
                <a:solidFill>
                  <a:srgbClr val="800080"/>
                </a:solidFill>
              </a:rPr>
              <a:t>Step 1: Recognise the child’s feelings and empathise with them - </a:t>
            </a:r>
            <a:r>
              <a:rPr lang="en-GB" sz="4000" dirty="0">
                <a:solidFill>
                  <a:srgbClr val="800080"/>
                </a:solidFill>
              </a:rPr>
              <a:t>“</a:t>
            </a:r>
            <a:r>
              <a:rPr lang="en-GB" sz="4000" b="1" dirty="0">
                <a:solidFill>
                  <a:srgbClr val="800080"/>
                </a:solidFill>
              </a:rPr>
              <a:t>Connect before Correct”</a:t>
            </a:r>
            <a:r>
              <a:rPr lang="en-GB" b="1" dirty="0">
                <a:solidFill>
                  <a:srgbClr val="800080"/>
                </a:solidFill>
              </a:rPr>
              <a:t/>
            </a:r>
            <a:br>
              <a:rPr lang="en-GB" b="1" dirty="0">
                <a:solidFill>
                  <a:srgbClr val="800080"/>
                </a:solidFill>
              </a:rPr>
            </a:br>
            <a:r>
              <a:rPr lang="en-GB" b="1" dirty="0">
                <a:solidFill>
                  <a:srgbClr val="7030A0"/>
                </a:solidFill>
              </a:rPr>
              <a:t/>
            </a:r>
            <a:br>
              <a:rPr lang="en-GB" b="1" dirty="0">
                <a:solidFill>
                  <a:srgbClr val="7030A0"/>
                </a:solidFill>
              </a:rPr>
            </a:br>
            <a:endParaRPr lang="en-GB" b="1" dirty="0">
              <a:solidFill>
                <a:srgbClr val="7030A0"/>
              </a:solidFill>
            </a:endParaRPr>
          </a:p>
        </p:txBody>
      </p:sp>
      <p:sp>
        <p:nvSpPr>
          <p:cNvPr id="3" name="Content Placeholder 2"/>
          <p:cNvSpPr>
            <a:spLocks noGrp="1"/>
          </p:cNvSpPr>
          <p:nvPr>
            <p:ph idx="1"/>
          </p:nvPr>
        </p:nvSpPr>
        <p:spPr>
          <a:xfrm>
            <a:off x="399679" y="1881781"/>
            <a:ext cx="8445624" cy="4395832"/>
          </a:xfrm>
        </p:spPr>
        <p:txBody>
          <a:bodyPr>
            <a:normAutofit fontScale="92500" lnSpcReduction="20000"/>
          </a:bodyPr>
          <a:lstStyle/>
          <a:p>
            <a:r>
              <a:rPr lang="en-GB" dirty="0"/>
              <a:t>Need to genuinely empathise with the other person from their point of view.  This doesn’t mean agreeing with them, just viewing things from their perspective</a:t>
            </a:r>
          </a:p>
          <a:p>
            <a:endParaRPr lang="en-GB" sz="1700" dirty="0"/>
          </a:p>
          <a:p>
            <a:r>
              <a:rPr lang="en-GB" dirty="0"/>
              <a:t>Recognise all emotions as being natural and normal and not always a matter of choice</a:t>
            </a:r>
          </a:p>
          <a:p>
            <a:endParaRPr lang="en-GB" sz="1700" dirty="0"/>
          </a:p>
          <a:p>
            <a:r>
              <a:rPr lang="en-GB" dirty="0"/>
              <a:t>Recognise behaviour as communication</a:t>
            </a:r>
          </a:p>
          <a:p>
            <a:endParaRPr lang="en-GB" sz="1700" dirty="0"/>
          </a:p>
          <a:p>
            <a:r>
              <a:rPr lang="en-GB" dirty="0"/>
              <a:t>Look for physical and verbal signs of the emotion being felt</a:t>
            </a:r>
          </a:p>
          <a:p>
            <a:endParaRPr lang="en-GB" sz="1700" dirty="0"/>
          </a:p>
          <a:p>
            <a:r>
              <a:rPr lang="en-GB" dirty="0"/>
              <a:t>Take on the other persons perspective (mentalising/mind-mindedness)</a:t>
            </a:r>
          </a:p>
          <a:p>
            <a:endParaRPr lang="en-GB" dirty="0"/>
          </a:p>
          <a:p>
            <a:endParaRPr lang="en-GB" dirty="0"/>
          </a:p>
        </p:txBody>
      </p:sp>
      <p:sp>
        <p:nvSpPr>
          <p:cNvPr id="9" name="Slide Number Placeholder 8">
            <a:extLst>
              <a:ext uri="{FF2B5EF4-FFF2-40B4-BE49-F238E27FC236}">
                <a16:creationId xmlns:a16="http://schemas.microsoft.com/office/drawing/2014/main" id="{03E77395-C7A1-AB44-93EB-E40FA11144F2}"/>
              </a:ext>
            </a:extLst>
          </p:cNvPr>
          <p:cNvSpPr>
            <a:spLocks noGrp="1"/>
          </p:cNvSpPr>
          <p:nvPr>
            <p:ph type="sldNum" sz="quarter" idx="12"/>
          </p:nvPr>
        </p:nvSpPr>
        <p:spPr/>
        <p:txBody>
          <a:bodyPr/>
          <a:lstStyle/>
          <a:p>
            <a:fld id="{603E2971-4F42-3240-8115-C9B0C1034D63}" type="slidenum">
              <a:rPr lang="en-US" smtClean="0"/>
              <a:pPr/>
              <a:t>21</a:t>
            </a:fld>
            <a:endParaRPr lang="en-US"/>
          </a:p>
        </p:txBody>
      </p:sp>
      <p:pic>
        <p:nvPicPr>
          <p:cNvPr id="4" name="Picture 3">
            <a:extLst>
              <a:ext uri="{FF2B5EF4-FFF2-40B4-BE49-F238E27FC236}">
                <a16:creationId xmlns:a16="http://schemas.microsoft.com/office/drawing/2014/main" id="{C1F8A206-C1E8-4C3E-8299-ED977FD83862}"/>
              </a:ext>
            </a:extLst>
          </p:cNvPr>
          <p:cNvPicPr>
            <a:picLocks noChangeAspect="1"/>
          </p:cNvPicPr>
          <p:nvPr/>
        </p:nvPicPr>
        <p:blipFill>
          <a:blip r:embed="rId2"/>
          <a:stretch>
            <a:fillRect/>
          </a:stretch>
        </p:blipFill>
        <p:spPr>
          <a:xfrm>
            <a:off x="9080006" y="5008227"/>
            <a:ext cx="2981109" cy="1787791"/>
          </a:xfrm>
          <a:prstGeom prst="rect">
            <a:avLst/>
          </a:prstGeom>
        </p:spPr>
      </p:pic>
    </p:spTree>
    <p:extLst>
      <p:ext uri="{BB962C8B-B14F-4D97-AF65-F5344CB8AC3E}">
        <p14:creationId xmlns:p14="http://schemas.microsoft.com/office/powerpoint/2010/main" val="42667698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1690689"/>
          </a:xfrm>
          <a:solidFill>
            <a:schemeClr val="bg1"/>
          </a:solidFill>
        </p:spPr>
        <p:txBody>
          <a:bodyPr>
            <a:normAutofit/>
          </a:bodyPr>
          <a:lstStyle/>
          <a:p>
            <a:pPr algn="ctr"/>
            <a:r>
              <a:rPr lang="en-US" sz="3600" b="1" dirty="0">
                <a:solidFill>
                  <a:srgbClr val="800080"/>
                </a:solidFill>
              </a:rPr>
              <a:t>Things we can do to co-regulate someone who has ‘flipped their lid’</a:t>
            </a:r>
          </a:p>
        </p:txBody>
      </p:sp>
      <p:sp>
        <p:nvSpPr>
          <p:cNvPr id="3" name="Content Placeholder 2"/>
          <p:cNvSpPr>
            <a:spLocks noGrp="1"/>
          </p:cNvSpPr>
          <p:nvPr>
            <p:ph idx="1"/>
          </p:nvPr>
        </p:nvSpPr>
        <p:spPr>
          <a:xfrm>
            <a:off x="410966" y="1551399"/>
            <a:ext cx="11476234" cy="5295492"/>
          </a:xfrm>
        </p:spPr>
        <p:txBody>
          <a:bodyPr>
            <a:normAutofit fontScale="32500" lnSpcReduction="20000"/>
          </a:bodyPr>
          <a:lstStyle/>
          <a:p>
            <a:pPr marL="0" indent="0">
              <a:buNone/>
            </a:pPr>
            <a:r>
              <a:rPr lang="en-US" sz="9600" b="1" dirty="0"/>
              <a:t>The lowest part of the brain needs to be regulated first:</a:t>
            </a:r>
          </a:p>
          <a:p>
            <a:pPr marL="0" indent="0">
              <a:lnSpc>
                <a:spcPct val="120000"/>
              </a:lnSpc>
              <a:buNone/>
            </a:pPr>
            <a:r>
              <a:rPr lang="en-US" sz="7400" dirty="0"/>
              <a:t>Way to do this is through rhythm:  Patterned, repetitive rhythmic activities </a:t>
            </a:r>
          </a:p>
          <a:p>
            <a:pPr marL="0" indent="0">
              <a:lnSpc>
                <a:spcPct val="120000"/>
              </a:lnSpc>
              <a:buNone/>
            </a:pPr>
            <a:r>
              <a:rPr lang="en-US" sz="7400" b="1" dirty="0"/>
              <a:t>Fight impulse: </a:t>
            </a:r>
          </a:p>
          <a:p>
            <a:pPr marL="0" indent="0">
              <a:lnSpc>
                <a:spcPct val="120000"/>
              </a:lnSpc>
              <a:buNone/>
            </a:pPr>
            <a:r>
              <a:rPr lang="en-US" sz="7400" dirty="0"/>
              <a:t>pushing, deep touch pressure activities</a:t>
            </a:r>
          </a:p>
          <a:p>
            <a:pPr marL="0" indent="0">
              <a:lnSpc>
                <a:spcPct val="120000"/>
              </a:lnSpc>
              <a:buNone/>
            </a:pPr>
            <a:r>
              <a:rPr lang="en-US" sz="7400" b="1" dirty="0"/>
              <a:t>Flight impulse </a:t>
            </a:r>
            <a:r>
              <a:rPr lang="en-US" sz="7400" dirty="0"/>
              <a:t>: </a:t>
            </a:r>
          </a:p>
          <a:p>
            <a:pPr marL="0" indent="0">
              <a:lnSpc>
                <a:spcPct val="120000"/>
              </a:lnSpc>
              <a:buNone/>
            </a:pPr>
            <a:r>
              <a:rPr lang="en-US" sz="7400" dirty="0"/>
              <a:t>running, jumping, </a:t>
            </a:r>
            <a:r>
              <a:rPr lang="en-US" sz="7400" dirty="0" err="1"/>
              <a:t>kinaesthetic</a:t>
            </a:r>
            <a:r>
              <a:rPr lang="en-US" sz="7400" dirty="0"/>
              <a:t> activities  </a:t>
            </a:r>
          </a:p>
          <a:p>
            <a:pPr marL="0" indent="0">
              <a:lnSpc>
                <a:spcPct val="120000"/>
              </a:lnSpc>
              <a:buNone/>
            </a:pPr>
            <a:r>
              <a:rPr lang="en-US" sz="7400" b="1" dirty="0"/>
              <a:t>These might include: </a:t>
            </a:r>
          </a:p>
          <a:p>
            <a:pPr marL="0" indent="0">
              <a:lnSpc>
                <a:spcPct val="120000"/>
              </a:lnSpc>
              <a:buNone/>
            </a:pPr>
            <a:r>
              <a:rPr lang="en-US" sz="7400" dirty="0"/>
              <a:t>Walking, running, dancing, singing, deep breathing, </a:t>
            </a:r>
            <a:r>
              <a:rPr lang="en-US" sz="7400" dirty="0" err="1"/>
              <a:t>colouring</a:t>
            </a:r>
            <a:r>
              <a:rPr lang="en-US" sz="7400" dirty="0"/>
              <a:t>, </a:t>
            </a:r>
            <a:r>
              <a:rPr lang="en-US" sz="7400" dirty="0" err="1"/>
              <a:t>trampolining</a:t>
            </a:r>
            <a:r>
              <a:rPr lang="en-US" sz="7400" dirty="0"/>
              <a:t>, swinging, drumming, tug of war, bouncing on a fitness ball, walking along balance beam, balance board, measuring heart rate……………….. </a:t>
            </a:r>
          </a:p>
          <a:p>
            <a:pPr marL="0" indent="0">
              <a:lnSpc>
                <a:spcPct val="120000"/>
              </a:lnSpc>
              <a:buNone/>
            </a:pPr>
            <a:endParaRPr lang="en-US" sz="7400" dirty="0"/>
          </a:p>
          <a:p>
            <a:endParaRPr lang="en-US" sz="4000" dirty="0"/>
          </a:p>
        </p:txBody>
      </p:sp>
      <p:sp>
        <p:nvSpPr>
          <p:cNvPr id="6" name="Slide Number Placeholder 5">
            <a:extLst>
              <a:ext uri="{FF2B5EF4-FFF2-40B4-BE49-F238E27FC236}">
                <a16:creationId xmlns:a16="http://schemas.microsoft.com/office/drawing/2014/main" id="{55DB696C-CDDE-1440-8ACA-FE21D9870A98}"/>
              </a:ext>
            </a:extLst>
          </p:cNvPr>
          <p:cNvSpPr>
            <a:spLocks noGrp="1"/>
          </p:cNvSpPr>
          <p:nvPr>
            <p:ph type="sldNum" sz="quarter" idx="12"/>
          </p:nvPr>
        </p:nvSpPr>
        <p:spPr/>
        <p:txBody>
          <a:bodyPr/>
          <a:lstStyle/>
          <a:p>
            <a:fld id="{603E2971-4F42-3240-8115-C9B0C1034D63}" type="slidenum">
              <a:rPr lang="en-US" smtClean="0"/>
              <a:pPr/>
              <a:t>22</a:t>
            </a:fld>
            <a:endParaRPr lang="en-US"/>
          </a:p>
        </p:txBody>
      </p:sp>
    </p:spTree>
    <p:extLst>
      <p:ext uri="{BB962C8B-B14F-4D97-AF65-F5344CB8AC3E}">
        <p14:creationId xmlns:p14="http://schemas.microsoft.com/office/powerpoint/2010/main" val="2009981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1690689"/>
          </a:xfrm>
          <a:solidFill>
            <a:schemeClr val="bg1"/>
          </a:solidFill>
        </p:spPr>
        <p:txBody>
          <a:bodyPr>
            <a:normAutofit/>
          </a:bodyPr>
          <a:lstStyle/>
          <a:p>
            <a:pPr algn="ctr"/>
            <a:r>
              <a:rPr lang="en-US" sz="3600" b="1" dirty="0">
                <a:solidFill>
                  <a:srgbClr val="800080"/>
                </a:solidFill>
              </a:rPr>
              <a:t>Things we can do to co-regulate someone who has flipped their lid</a:t>
            </a:r>
          </a:p>
        </p:txBody>
      </p:sp>
      <p:sp>
        <p:nvSpPr>
          <p:cNvPr id="3" name="Content Placeholder 2"/>
          <p:cNvSpPr>
            <a:spLocks noGrp="1"/>
          </p:cNvSpPr>
          <p:nvPr>
            <p:ph idx="1"/>
          </p:nvPr>
        </p:nvSpPr>
        <p:spPr>
          <a:xfrm>
            <a:off x="663579" y="1357185"/>
            <a:ext cx="9855821" cy="5021955"/>
          </a:xfrm>
        </p:spPr>
        <p:txBody>
          <a:bodyPr>
            <a:normAutofit fontScale="25000" lnSpcReduction="20000"/>
          </a:bodyPr>
          <a:lstStyle/>
          <a:p>
            <a:pPr marL="0" indent="0">
              <a:lnSpc>
                <a:spcPct val="120000"/>
              </a:lnSpc>
              <a:buNone/>
            </a:pPr>
            <a:r>
              <a:rPr lang="en-US" sz="11200" b="1" dirty="0"/>
              <a:t>Grounding and calming strategies</a:t>
            </a:r>
          </a:p>
          <a:p>
            <a:pPr marL="0" indent="0">
              <a:lnSpc>
                <a:spcPct val="120000"/>
              </a:lnSpc>
              <a:buNone/>
            </a:pPr>
            <a:r>
              <a:rPr lang="en-US" sz="8000" dirty="0"/>
              <a:t>Grounding helps keep someone in the present.  It works by </a:t>
            </a:r>
            <a:r>
              <a:rPr lang="en-US" sz="8000" dirty="0" err="1"/>
              <a:t>focussing</a:t>
            </a:r>
            <a:r>
              <a:rPr lang="en-US" sz="8000" dirty="0"/>
              <a:t> outward on the external world.  You can think of it as distraction, centering,  a safe place or looking outward. </a:t>
            </a:r>
          </a:p>
          <a:p>
            <a:pPr marL="0" indent="0">
              <a:lnSpc>
                <a:spcPct val="120000"/>
              </a:lnSpc>
              <a:buNone/>
            </a:pPr>
            <a:r>
              <a:rPr lang="en-US" sz="8000" b="1" dirty="0"/>
              <a:t>Strategies include: </a:t>
            </a:r>
          </a:p>
          <a:p>
            <a:pPr marL="0" indent="0">
              <a:lnSpc>
                <a:spcPct val="120000"/>
              </a:lnSpc>
              <a:buNone/>
            </a:pPr>
            <a:r>
              <a:rPr lang="en-US" sz="8000" dirty="0"/>
              <a:t>Counting breaths in and out, watching clouds, counting backwards from 20, counting how many steps he can walk with a beanbag on his head, placing a cool cloth to their face, playing 54321 game: </a:t>
            </a:r>
          </a:p>
          <a:p>
            <a:pPr lvl="1">
              <a:lnSpc>
                <a:spcPct val="120000"/>
              </a:lnSpc>
            </a:pPr>
            <a:r>
              <a:rPr lang="en-US" sz="7200" dirty="0"/>
              <a:t>Name 5 things you can see in the room</a:t>
            </a:r>
          </a:p>
          <a:p>
            <a:pPr lvl="1">
              <a:lnSpc>
                <a:spcPct val="120000"/>
              </a:lnSpc>
            </a:pPr>
            <a:r>
              <a:rPr lang="en-US" sz="7200" dirty="0"/>
              <a:t>Name 4 things you can feel</a:t>
            </a:r>
          </a:p>
          <a:p>
            <a:pPr lvl="1">
              <a:lnSpc>
                <a:spcPct val="120000"/>
              </a:lnSpc>
            </a:pPr>
            <a:r>
              <a:rPr lang="en-US" sz="7200" dirty="0"/>
              <a:t>Name 3 things you can hear right now</a:t>
            </a:r>
          </a:p>
          <a:p>
            <a:pPr lvl="1">
              <a:lnSpc>
                <a:spcPct val="120000"/>
              </a:lnSpc>
            </a:pPr>
            <a:r>
              <a:rPr lang="en-US" sz="7200" dirty="0"/>
              <a:t>Name 2 things you can smell</a:t>
            </a:r>
          </a:p>
          <a:p>
            <a:pPr lvl="1">
              <a:lnSpc>
                <a:spcPct val="120000"/>
              </a:lnSpc>
            </a:pPr>
            <a:r>
              <a:rPr lang="en-US" sz="7200" dirty="0"/>
              <a:t>Name 1 good thing about yourself </a:t>
            </a:r>
          </a:p>
          <a:p>
            <a:pPr marL="0" indent="0">
              <a:lnSpc>
                <a:spcPct val="120000"/>
              </a:lnSpc>
              <a:buNone/>
            </a:pPr>
            <a:r>
              <a:rPr lang="en-US" sz="8000" dirty="0"/>
              <a:t>Let the other person know they are safe and secure - “I can see you and I’m going to stay near you to make sure you stay safe”.</a:t>
            </a:r>
          </a:p>
          <a:p>
            <a:pPr marL="0" indent="0">
              <a:buNone/>
            </a:pPr>
            <a:endParaRPr lang="en-US" sz="4000" dirty="0"/>
          </a:p>
        </p:txBody>
      </p:sp>
      <p:sp>
        <p:nvSpPr>
          <p:cNvPr id="6" name="Slide Number Placeholder 5">
            <a:extLst>
              <a:ext uri="{FF2B5EF4-FFF2-40B4-BE49-F238E27FC236}">
                <a16:creationId xmlns:a16="http://schemas.microsoft.com/office/drawing/2014/main" id="{1AF3801A-D2B4-6549-9757-152FEF9C1B5C}"/>
              </a:ext>
            </a:extLst>
          </p:cNvPr>
          <p:cNvSpPr>
            <a:spLocks noGrp="1"/>
          </p:cNvSpPr>
          <p:nvPr>
            <p:ph type="sldNum" sz="quarter" idx="12"/>
          </p:nvPr>
        </p:nvSpPr>
        <p:spPr/>
        <p:txBody>
          <a:bodyPr/>
          <a:lstStyle/>
          <a:p>
            <a:fld id="{603E2971-4F42-3240-8115-C9B0C1034D63}" type="slidenum">
              <a:rPr lang="en-US" smtClean="0"/>
              <a:pPr/>
              <a:t>23</a:t>
            </a:fld>
            <a:endParaRPr lang="en-US"/>
          </a:p>
        </p:txBody>
      </p:sp>
    </p:spTree>
    <p:extLst>
      <p:ext uri="{BB962C8B-B14F-4D97-AF65-F5344CB8AC3E}">
        <p14:creationId xmlns:p14="http://schemas.microsoft.com/office/powerpoint/2010/main" val="2785686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96752"/>
          </a:xfrm>
          <a:solidFill>
            <a:schemeClr val="bg1"/>
          </a:solidFill>
        </p:spPr>
        <p:txBody>
          <a:bodyPr>
            <a:normAutofit fontScale="90000"/>
          </a:bodyPr>
          <a:lstStyle/>
          <a:p>
            <a:pPr algn="ctr"/>
            <a:r>
              <a:rPr lang="en-GB" sz="3200" b="1" dirty="0"/>
              <a:t/>
            </a:r>
            <a:br>
              <a:rPr lang="en-GB" sz="3200" b="1" dirty="0"/>
            </a:br>
            <a:r>
              <a:rPr lang="en-GB" sz="4000" b="1" dirty="0">
                <a:solidFill>
                  <a:srgbClr val="800080"/>
                </a:solidFill>
              </a:rPr>
              <a:t>Step 2: Validating the feelings and labelling them</a:t>
            </a:r>
            <a:br>
              <a:rPr lang="en-GB" sz="4000" b="1" dirty="0">
                <a:solidFill>
                  <a:srgbClr val="800080"/>
                </a:solidFill>
              </a:rPr>
            </a:br>
            <a:endParaRPr lang="en-GB" sz="4000" dirty="0">
              <a:solidFill>
                <a:srgbClr val="800080"/>
              </a:solidFill>
            </a:endParaRPr>
          </a:p>
        </p:txBody>
      </p:sp>
      <p:sp>
        <p:nvSpPr>
          <p:cNvPr id="3" name="Content Placeholder 2"/>
          <p:cNvSpPr>
            <a:spLocks noGrp="1"/>
          </p:cNvSpPr>
          <p:nvPr>
            <p:ph idx="1"/>
          </p:nvPr>
        </p:nvSpPr>
        <p:spPr>
          <a:xfrm>
            <a:off x="696285" y="1221037"/>
            <a:ext cx="11148969" cy="4886003"/>
          </a:xfrm>
        </p:spPr>
        <p:txBody>
          <a:bodyPr>
            <a:normAutofit fontScale="92500"/>
          </a:bodyPr>
          <a:lstStyle/>
          <a:p>
            <a:endParaRPr lang="en-GB" dirty="0"/>
          </a:p>
          <a:p>
            <a:r>
              <a:rPr lang="en-GB" dirty="0"/>
              <a:t>Use words to reflect back the other persons emotion and help them to label it</a:t>
            </a:r>
          </a:p>
          <a:p>
            <a:endParaRPr lang="en-GB" dirty="0"/>
          </a:p>
          <a:p>
            <a:r>
              <a:rPr lang="en-GB" dirty="0"/>
              <a:t>Simply observe – saying what you see rather than asking probing questions </a:t>
            </a:r>
          </a:p>
          <a:p>
            <a:pPr marL="0" indent="0">
              <a:buNone/>
            </a:pPr>
            <a:endParaRPr lang="en-GB" dirty="0"/>
          </a:p>
          <a:p>
            <a:r>
              <a:rPr lang="en-GB" dirty="0"/>
              <a:t>Telling the emotional person that you understand their emotional situation and that you don’t blame them helps sooth their emotional brain</a:t>
            </a:r>
          </a:p>
          <a:p>
            <a:endParaRPr lang="en-GB" dirty="0"/>
          </a:p>
          <a:p>
            <a:r>
              <a:rPr lang="en-GB" b="1" i="1" dirty="0"/>
              <a:t>“</a:t>
            </a:r>
            <a:r>
              <a:rPr lang="en-GB" i="1" dirty="0"/>
              <a:t>Proposing solutions before empathising is like trying to </a:t>
            </a:r>
            <a:r>
              <a:rPr lang="en-GB" i="1" dirty="0" smtClean="0"/>
              <a:t>build                                the </a:t>
            </a:r>
            <a:r>
              <a:rPr lang="en-GB" i="1" dirty="0"/>
              <a:t>frame of a house before you lay a firm foundation</a:t>
            </a:r>
            <a:r>
              <a:rPr lang="en-GB" b="1" i="1" dirty="0"/>
              <a:t>”</a:t>
            </a:r>
            <a:r>
              <a:rPr lang="en-GB" i="1" dirty="0"/>
              <a:t> </a:t>
            </a:r>
            <a:r>
              <a:rPr lang="en-GB" dirty="0"/>
              <a:t>(Gottman)</a:t>
            </a:r>
          </a:p>
          <a:p>
            <a:endParaRPr lang="en-GB" dirty="0"/>
          </a:p>
        </p:txBody>
      </p:sp>
      <p:sp>
        <p:nvSpPr>
          <p:cNvPr id="7" name="Slide Number Placeholder 6">
            <a:extLst>
              <a:ext uri="{FF2B5EF4-FFF2-40B4-BE49-F238E27FC236}">
                <a16:creationId xmlns:a16="http://schemas.microsoft.com/office/drawing/2014/main" id="{30BDEFB2-55AB-474A-B60D-63A30C609438}"/>
              </a:ext>
            </a:extLst>
          </p:cNvPr>
          <p:cNvSpPr>
            <a:spLocks noGrp="1"/>
          </p:cNvSpPr>
          <p:nvPr>
            <p:ph type="sldNum" sz="quarter" idx="12"/>
          </p:nvPr>
        </p:nvSpPr>
        <p:spPr/>
        <p:txBody>
          <a:bodyPr/>
          <a:lstStyle/>
          <a:p>
            <a:fld id="{603E2971-4F42-3240-8115-C9B0C1034D63}" type="slidenum">
              <a:rPr lang="en-US" smtClean="0"/>
              <a:pPr/>
              <a:t>24</a:t>
            </a:fld>
            <a:endParaRPr lang="en-US" dirty="0"/>
          </a:p>
        </p:txBody>
      </p:sp>
      <p:pic>
        <p:nvPicPr>
          <p:cNvPr id="5" name="Picture 4">
            <a:hlinkClick r:id="rId2"/>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03583" y="4644489"/>
            <a:ext cx="2040183" cy="2076986"/>
          </a:xfrm>
          <a:prstGeom prst="rect">
            <a:avLst/>
          </a:prstGeom>
        </p:spPr>
      </p:pic>
    </p:spTree>
    <p:extLst>
      <p:ext uri="{BB962C8B-B14F-4D97-AF65-F5344CB8AC3E}">
        <p14:creationId xmlns:p14="http://schemas.microsoft.com/office/powerpoint/2010/main" val="489493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1"/>
            <a:ext cx="8229600" cy="914401"/>
          </a:xfrm>
        </p:spPr>
        <p:txBody>
          <a:bodyPr/>
          <a:lstStyle/>
          <a:p>
            <a:r>
              <a:rPr lang="en-GB" dirty="0">
                <a:solidFill>
                  <a:srgbClr val="800080"/>
                </a:solidFill>
                <a:latin typeface="Calibri" charset="0"/>
              </a:rPr>
              <a:t>Instead of denying the feeling …</a:t>
            </a:r>
            <a:endParaRPr lang="en-US" dirty="0">
              <a:solidFill>
                <a:srgbClr val="800080"/>
              </a:solidFill>
            </a:endParaRPr>
          </a:p>
        </p:txBody>
      </p:sp>
      <p:pic>
        <p:nvPicPr>
          <p:cNvPr id="4" name="Picture 3" descr="Emotion coaching 3a"/>
          <p:cNvPicPr>
            <a:picLocks noChangeAspect="1" noChangeArrowheads="1"/>
          </p:cNvPicPr>
          <p:nvPr/>
        </p:nvPicPr>
        <p:blipFill>
          <a:blip r:embed="rId2"/>
          <a:srcRect t="5476" b="7269"/>
          <a:stretch>
            <a:fillRect/>
          </a:stretch>
        </p:blipFill>
        <p:spPr bwMode="auto">
          <a:xfrm>
            <a:off x="2416853" y="684014"/>
            <a:ext cx="7061730" cy="5267876"/>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D1D15FAB-0EE9-0640-B9C0-32992317F7E2}"/>
              </a:ext>
            </a:extLst>
          </p:cNvPr>
          <p:cNvSpPr>
            <a:spLocks noGrp="1"/>
          </p:cNvSpPr>
          <p:nvPr>
            <p:ph type="ftr" sz="quarter" idx="11"/>
          </p:nvPr>
        </p:nvSpPr>
        <p:spPr/>
        <p:txBody>
          <a:bodyPr/>
          <a:lstStyle/>
          <a:p>
            <a:r>
              <a:rPr lang="en-US"/>
              <a:t>©EmotionCoachingUK</a:t>
            </a:r>
          </a:p>
        </p:txBody>
      </p:sp>
      <p:sp>
        <p:nvSpPr>
          <p:cNvPr id="5" name="Slide Number Placeholder 4">
            <a:extLst>
              <a:ext uri="{FF2B5EF4-FFF2-40B4-BE49-F238E27FC236}">
                <a16:creationId xmlns:a16="http://schemas.microsoft.com/office/drawing/2014/main" id="{320E6723-89A0-3C45-9A8D-D648851BF207}"/>
              </a:ext>
            </a:extLst>
          </p:cNvPr>
          <p:cNvSpPr>
            <a:spLocks noGrp="1"/>
          </p:cNvSpPr>
          <p:nvPr>
            <p:ph type="sldNum" sz="quarter" idx="12"/>
          </p:nvPr>
        </p:nvSpPr>
        <p:spPr/>
        <p:txBody>
          <a:bodyPr/>
          <a:lstStyle/>
          <a:p>
            <a:fld id="{603E2971-4F42-3240-8115-C9B0C1034D63}" type="slidenum">
              <a:rPr lang="en-US" smtClean="0"/>
              <a:pPr/>
              <a:t>25</a:t>
            </a:fld>
            <a:endParaRPr lang="en-US"/>
          </a:p>
        </p:txBody>
      </p:sp>
    </p:spTree>
    <p:extLst>
      <p:ext uri="{BB962C8B-B14F-4D97-AF65-F5344CB8AC3E}">
        <p14:creationId xmlns:p14="http://schemas.microsoft.com/office/powerpoint/2010/main" val="4095501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511" y="0"/>
            <a:ext cx="8229600" cy="1143000"/>
          </a:xfrm>
        </p:spPr>
        <p:txBody>
          <a:bodyPr/>
          <a:lstStyle/>
          <a:p>
            <a:r>
              <a:rPr lang="en-GB" dirty="0">
                <a:solidFill>
                  <a:srgbClr val="800080"/>
                </a:solidFill>
                <a:latin typeface="Calibri" charset="0"/>
              </a:rPr>
              <a:t>Empathise, validate, label…</a:t>
            </a:r>
            <a:endParaRPr lang="en-US" dirty="0">
              <a:solidFill>
                <a:srgbClr val="800080"/>
              </a:solidFill>
            </a:endParaRPr>
          </a:p>
        </p:txBody>
      </p:sp>
      <p:pic>
        <p:nvPicPr>
          <p:cNvPr id="5" name="Picture 2" descr="Emotion coaching 3b"/>
          <p:cNvPicPr>
            <a:picLocks noGrp="1" noChangeAspect="1" noChangeArrowheads="1"/>
          </p:cNvPicPr>
          <p:nvPr>
            <p:ph idx="1"/>
          </p:nvPr>
        </p:nvPicPr>
        <p:blipFill>
          <a:blip r:embed="rId2"/>
          <a:srcRect l="2" t="7365" r="-168" b="12321"/>
          <a:stretch>
            <a:fillRect/>
          </a:stretch>
        </p:blipFill>
        <p:spPr>
          <a:xfrm>
            <a:off x="2299437" y="944217"/>
            <a:ext cx="7722981" cy="5148608"/>
          </a:xfrm>
        </p:spPr>
      </p:pic>
      <p:sp>
        <p:nvSpPr>
          <p:cNvPr id="3" name="TextBox 2"/>
          <p:cNvSpPr txBox="1"/>
          <p:nvPr/>
        </p:nvSpPr>
        <p:spPr>
          <a:xfrm>
            <a:off x="2291821" y="6130774"/>
            <a:ext cx="5916748" cy="369332"/>
          </a:xfrm>
          <a:prstGeom prst="rect">
            <a:avLst/>
          </a:prstGeom>
          <a:noFill/>
        </p:spPr>
        <p:txBody>
          <a:bodyPr wrap="none" rtlCol="0">
            <a:spAutoFit/>
          </a:bodyPr>
          <a:lstStyle/>
          <a:p>
            <a:r>
              <a:rPr lang="en-GB" dirty="0"/>
              <a:t>Faber and </a:t>
            </a:r>
            <a:r>
              <a:rPr lang="en-GB" dirty="0" err="1"/>
              <a:t>Mazlish</a:t>
            </a:r>
            <a:r>
              <a:rPr lang="en-GB" dirty="0"/>
              <a:t> (2001) </a:t>
            </a:r>
            <a:r>
              <a:rPr lang="en-GB" i="1" dirty="0"/>
              <a:t>How to talk to kids so kids will listen</a:t>
            </a:r>
          </a:p>
        </p:txBody>
      </p:sp>
      <p:sp>
        <p:nvSpPr>
          <p:cNvPr id="4" name="Footer Placeholder 3">
            <a:extLst>
              <a:ext uri="{FF2B5EF4-FFF2-40B4-BE49-F238E27FC236}">
                <a16:creationId xmlns:a16="http://schemas.microsoft.com/office/drawing/2014/main" id="{B87EBBAD-27F1-6145-A4C6-E542D9491D0B}"/>
              </a:ext>
            </a:extLst>
          </p:cNvPr>
          <p:cNvSpPr>
            <a:spLocks noGrp="1"/>
          </p:cNvSpPr>
          <p:nvPr>
            <p:ph type="ftr" sz="quarter" idx="11"/>
          </p:nvPr>
        </p:nvSpPr>
        <p:spPr/>
        <p:txBody>
          <a:bodyPr/>
          <a:lstStyle/>
          <a:p>
            <a:r>
              <a:rPr lang="en-US"/>
              <a:t>©EmotionCoachingUK</a:t>
            </a:r>
          </a:p>
        </p:txBody>
      </p:sp>
      <p:sp>
        <p:nvSpPr>
          <p:cNvPr id="6" name="Slide Number Placeholder 5">
            <a:extLst>
              <a:ext uri="{FF2B5EF4-FFF2-40B4-BE49-F238E27FC236}">
                <a16:creationId xmlns:a16="http://schemas.microsoft.com/office/drawing/2014/main" id="{8A23A94B-E05D-9C44-9A89-B9975EC96923}"/>
              </a:ext>
            </a:extLst>
          </p:cNvPr>
          <p:cNvSpPr>
            <a:spLocks noGrp="1"/>
          </p:cNvSpPr>
          <p:nvPr>
            <p:ph type="sldNum" sz="quarter" idx="12"/>
          </p:nvPr>
        </p:nvSpPr>
        <p:spPr/>
        <p:txBody>
          <a:bodyPr/>
          <a:lstStyle/>
          <a:p>
            <a:fld id="{603E2971-4F42-3240-8115-C9B0C1034D63}" type="slidenum">
              <a:rPr lang="en-US" smtClean="0"/>
              <a:pPr/>
              <a:t>26</a:t>
            </a:fld>
            <a:endParaRPr lang="en-US"/>
          </a:p>
        </p:txBody>
      </p:sp>
    </p:spTree>
    <p:extLst>
      <p:ext uri="{BB962C8B-B14F-4D97-AF65-F5344CB8AC3E}">
        <p14:creationId xmlns:p14="http://schemas.microsoft.com/office/powerpoint/2010/main" val="2935602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59632"/>
          </a:xfrm>
          <a:solidFill>
            <a:schemeClr val="bg1"/>
          </a:solidFill>
        </p:spPr>
        <p:txBody>
          <a:bodyPr>
            <a:normAutofit/>
          </a:bodyPr>
          <a:lstStyle/>
          <a:p>
            <a:pPr algn="ctr"/>
            <a:r>
              <a:rPr lang="en-GB" sz="4000" b="1" dirty="0">
                <a:solidFill>
                  <a:srgbClr val="800080"/>
                </a:solidFill>
              </a:rPr>
              <a:t>Step 1&amp;2 : Hints</a:t>
            </a:r>
          </a:p>
        </p:txBody>
      </p:sp>
      <p:sp>
        <p:nvSpPr>
          <p:cNvPr id="3" name="Content Placeholder 2"/>
          <p:cNvSpPr>
            <a:spLocks noGrp="1"/>
          </p:cNvSpPr>
          <p:nvPr>
            <p:ph idx="1"/>
          </p:nvPr>
        </p:nvSpPr>
        <p:spPr>
          <a:xfrm>
            <a:off x="1775520" y="1259632"/>
            <a:ext cx="8229600" cy="5265712"/>
          </a:xfrm>
        </p:spPr>
        <p:txBody>
          <a:bodyPr>
            <a:noAutofit/>
          </a:bodyPr>
          <a:lstStyle/>
          <a:p>
            <a:pPr>
              <a:spcBef>
                <a:spcPts val="0"/>
              </a:spcBef>
            </a:pPr>
            <a:r>
              <a:rPr lang="en-GB" dirty="0"/>
              <a:t>Acknowledge </a:t>
            </a:r>
            <a:r>
              <a:rPr lang="en-GB" b="1" dirty="0"/>
              <a:t>low levels of emotion </a:t>
            </a:r>
            <a:r>
              <a:rPr lang="en-GB" dirty="0"/>
              <a:t>before they escalate to full-blown crisis.</a:t>
            </a:r>
          </a:p>
          <a:p>
            <a:pPr>
              <a:spcBef>
                <a:spcPts val="0"/>
              </a:spcBef>
            </a:pPr>
            <a:endParaRPr lang="en-GB" dirty="0"/>
          </a:p>
          <a:p>
            <a:pPr>
              <a:spcBef>
                <a:spcPts val="0"/>
              </a:spcBef>
            </a:pPr>
            <a:r>
              <a:rPr lang="en-GB" dirty="0"/>
              <a:t>Acknowledge </a:t>
            </a:r>
            <a:r>
              <a:rPr lang="en-GB" b="1" dirty="0"/>
              <a:t>all emotions </a:t>
            </a:r>
            <a:r>
              <a:rPr lang="en-GB" dirty="0"/>
              <a:t>as being </a:t>
            </a:r>
            <a:r>
              <a:rPr lang="en-GB" b="1" dirty="0"/>
              <a:t>natural</a:t>
            </a:r>
            <a:r>
              <a:rPr lang="en-GB" dirty="0"/>
              <a:t> and normal and not always a matter of choice.</a:t>
            </a:r>
          </a:p>
          <a:p>
            <a:pPr>
              <a:spcBef>
                <a:spcPts val="0"/>
              </a:spcBef>
            </a:pPr>
            <a:endParaRPr lang="en-GB" dirty="0"/>
          </a:p>
          <a:p>
            <a:pPr>
              <a:spcBef>
                <a:spcPts val="0"/>
              </a:spcBef>
            </a:pPr>
            <a:r>
              <a:rPr lang="en-GB" dirty="0"/>
              <a:t>Recognise </a:t>
            </a:r>
            <a:r>
              <a:rPr lang="en-GB" b="1" dirty="0"/>
              <a:t>behaviour as communicative</a:t>
            </a:r>
          </a:p>
          <a:p>
            <a:pPr>
              <a:spcBef>
                <a:spcPts val="0"/>
              </a:spcBef>
            </a:pPr>
            <a:endParaRPr lang="en-GB" dirty="0"/>
          </a:p>
          <a:p>
            <a:pPr>
              <a:spcBef>
                <a:spcPts val="0"/>
              </a:spcBef>
            </a:pPr>
            <a:r>
              <a:rPr lang="en-GB" dirty="0"/>
              <a:t>Demonstrating empathy when stakes </a:t>
            </a:r>
          </a:p>
          <a:p>
            <a:pPr marL="0" indent="0">
              <a:spcBef>
                <a:spcPts val="0"/>
              </a:spcBef>
              <a:buNone/>
            </a:pPr>
            <a:r>
              <a:rPr lang="en-GB" dirty="0"/>
              <a:t>  are low creates a good foundation.</a:t>
            </a:r>
          </a:p>
          <a:p>
            <a:pPr>
              <a:spcBef>
                <a:spcPts val="0"/>
              </a:spcBef>
            </a:pPr>
            <a:endParaRPr lang="en-GB" dirty="0"/>
          </a:p>
          <a:p>
            <a:pPr>
              <a:spcBef>
                <a:spcPts val="0"/>
              </a:spcBef>
            </a:pPr>
            <a:r>
              <a:rPr lang="en-GB" dirty="0"/>
              <a:t>You become the </a:t>
            </a:r>
            <a:r>
              <a:rPr lang="en-GB" b="1" dirty="0"/>
              <a:t>child’s ally.</a:t>
            </a:r>
          </a:p>
          <a:p>
            <a:endParaRPr lang="en-GB" dirty="0"/>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7654" y="4584376"/>
            <a:ext cx="2902830" cy="1364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Footer Placeholder 5">
            <a:extLst>
              <a:ext uri="{FF2B5EF4-FFF2-40B4-BE49-F238E27FC236}">
                <a16:creationId xmlns:a16="http://schemas.microsoft.com/office/drawing/2014/main" id="{7324E204-190B-6F46-BA92-0C348ADDE099}"/>
              </a:ext>
            </a:extLst>
          </p:cNvPr>
          <p:cNvSpPr>
            <a:spLocks noGrp="1"/>
          </p:cNvSpPr>
          <p:nvPr>
            <p:ph type="ftr" sz="quarter" idx="11"/>
          </p:nvPr>
        </p:nvSpPr>
        <p:spPr/>
        <p:txBody>
          <a:bodyPr/>
          <a:lstStyle/>
          <a:p>
            <a:r>
              <a:rPr lang="en-US"/>
              <a:t>©EmotionCoachingUK</a:t>
            </a:r>
          </a:p>
        </p:txBody>
      </p:sp>
      <p:sp>
        <p:nvSpPr>
          <p:cNvPr id="7" name="Slide Number Placeholder 6">
            <a:extLst>
              <a:ext uri="{FF2B5EF4-FFF2-40B4-BE49-F238E27FC236}">
                <a16:creationId xmlns:a16="http://schemas.microsoft.com/office/drawing/2014/main" id="{EB4730A8-B775-7C47-8B4A-385BEFBAA06A}"/>
              </a:ext>
            </a:extLst>
          </p:cNvPr>
          <p:cNvSpPr>
            <a:spLocks noGrp="1"/>
          </p:cNvSpPr>
          <p:nvPr>
            <p:ph type="sldNum" sz="quarter" idx="12"/>
          </p:nvPr>
        </p:nvSpPr>
        <p:spPr/>
        <p:txBody>
          <a:bodyPr/>
          <a:lstStyle/>
          <a:p>
            <a:fld id="{603E2971-4F42-3240-8115-C9B0C1034D63}" type="slidenum">
              <a:rPr lang="en-US" smtClean="0"/>
              <a:pPr/>
              <a:t>27</a:t>
            </a:fld>
            <a:endParaRPr lang="en-US"/>
          </a:p>
        </p:txBody>
      </p:sp>
    </p:spTree>
    <p:extLst>
      <p:ext uri="{BB962C8B-B14F-4D97-AF65-F5344CB8AC3E}">
        <p14:creationId xmlns:p14="http://schemas.microsoft.com/office/powerpoint/2010/main" val="3386652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45168"/>
            <a:ext cx="7886700" cy="1325563"/>
          </a:xfrm>
        </p:spPr>
        <p:txBody>
          <a:bodyPr>
            <a:normAutofit/>
          </a:bodyPr>
          <a:lstStyle/>
          <a:p>
            <a:r>
              <a:rPr lang="en-GB" sz="3600" b="1" dirty="0">
                <a:solidFill>
                  <a:srgbClr val="800080"/>
                </a:solidFill>
              </a:rPr>
              <a:t>Co-regulation, emotional behavioural regulation and Emotion Coaching</a:t>
            </a:r>
            <a:endParaRPr lang="en-US" sz="3600" b="1" dirty="0">
              <a:solidFill>
                <a:srgbClr val="800080"/>
              </a:solidFill>
            </a:endParaRPr>
          </a:p>
        </p:txBody>
      </p:sp>
      <p:sp>
        <p:nvSpPr>
          <p:cNvPr id="3" name="Content Placeholder 2"/>
          <p:cNvSpPr>
            <a:spLocks noGrp="1"/>
          </p:cNvSpPr>
          <p:nvPr>
            <p:ph idx="1"/>
          </p:nvPr>
        </p:nvSpPr>
        <p:spPr>
          <a:xfrm>
            <a:off x="1977565" y="1939086"/>
            <a:ext cx="4464970" cy="4525963"/>
          </a:xfrm>
        </p:spPr>
        <p:txBody>
          <a:bodyPr>
            <a:normAutofit/>
          </a:bodyPr>
          <a:lstStyle/>
          <a:p>
            <a:pPr marL="457200" indent="-457200">
              <a:buFont typeface="+mj-lt"/>
              <a:buAutoNum type="arabicPeriod"/>
            </a:pPr>
            <a:r>
              <a:rPr lang="en-GB" sz="3200" dirty="0"/>
              <a:t> ‘I understand how you feel, you’re not alone’ </a:t>
            </a:r>
          </a:p>
          <a:p>
            <a:pPr marL="457200" indent="-457200">
              <a:buFont typeface="+mj-lt"/>
              <a:buAutoNum type="arabicPeriod"/>
            </a:pPr>
            <a:r>
              <a:rPr lang="en-GB" sz="3200" dirty="0"/>
              <a:t>‘This is what is happening, this is      what you’re feeling’</a:t>
            </a:r>
          </a:p>
          <a:p>
            <a:pPr marL="514350" indent="-514350">
              <a:buFont typeface="+mj-lt"/>
              <a:buAutoNum type="arabicPeriod"/>
            </a:pPr>
            <a:r>
              <a:rPr lang="en-GB" sz="3200" dirty="0"/>
              <a:t>‘We can’t always get what we want’</a:t>
            </a:r>
          </a:p>
          <a:p>
            <a:pPr marL="514350" indent="-514350">
              <a:buFont typeface="+mj-lt"/>
              <a:buAutoNum type="arabicPeriod"/>
            </a:pPr>
            <a:r>
              <a:rPr lang="en-GB" sz="3200" dirty="0"/>
              <a:t>‘We can sort this out’</a:t>
            </a:r>
          </a:p>
          <a:p>
            <a:endParaRPr lang="en-US" dirty="0">
              <a:solidFill>
                <a:srgbClr val="800080"/>
              </a:solidFill>
            </a:endParaRPr>
          </a:p>
        </p:txBody>
      </p:sp>
      <p:pic>
        <p:nvPicPr>
          <p:cNvPr id="2050"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0376" y="1441275"/>
            <a:ext cx="3132884" cy="46848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Footer Placeholder 3">
            <a:extLst>
              <a:ext uri="{FF2B5EF4-FFF2-40B4-BE49-F238E27FC236}">
                <a16:creationId xmlns:a16="http://schemas.microsoft.com/office/drawing/2014/main" id="{EB75CBB9-4E6F-A340-AC0C-64F9616F1AEC}"/>
              </a:ext>
            </a:extLst>
          </p:cNvPr>
          <p:cNvSpPr>
            <a:spLocks noGrp="1"/>
          </p:cNvSpPr>
          <p:nvPr>
            <p:ph type="ftr" sz="quarter" idx="11"/>
          </p:nvPr>
        </p:nvSpPr>
        <p:spPr>
          <a:xfrm>
            <a:off x="6239418" y="2016016"/>
            <a:ext cx="4114800" cy="365125"/>
          </a:xfrm>
        </p:spPr>
        <p:txBody>
          <a:bodyPr/>
          <a:lstStyle/>
          <a:p>
            <a:r>
              <a:rPr lang="en-US" sz="2400" b="1" dirty="0">
                <a:solidFill>
                  <a:srgbClr val="0000FF"/>
                </a:solidFill>
              </a:rPr>
              <a:t>Inside Out Ending Clip</a:t>
            </a:r>
          </a:p>
        </p:txBody>
      </p:sp>
      <p:sp>
        <p:nvSpPr>
          <p:cNvPr id="5" name="Slide Number Placeholder 4">
            <a:extLst>
              <a:ext uri="{FF2B5EF4-FFF2-40B4-BE49-F238E27FC236}">
                <a16:creationId xmlns:a16="http://schemas.microsoft.com/office/drawing/2014/main" id="{B8E61A4B-B2CF-344F-AA54-C983BE8EA697}"/>
              </a:ext>
            </a:extLst>
          </p:cNvPr>
          <p:cNvSpPr>
            <a:spLocks noGrp="1"/>
          </p:cNvSpPr>
          <p:nvPr>
            <p:ph type="sldNum" sz="quarter" idx="12"/>
          </p:nvPr>
        </p:nvSpPr>
        <p:spPr/>
        <p:txBody>
          <a:bodyPr/>
          <a:lstStyle/>
          <a:p>
            <a:fld id="{603E2971-4F42-3240-8115-C9B0C1034D63}"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331640"/>
          </a:xfrm>
          <a:solidFill>
            <a:schemeClr val="bg1"/>
          </a:solidFill>
        </p:spPr>
        <p:txBody>
          <a:bodyPr>
            <a:normAutofit/>
          </a:bodyPr>
          <a:lstStyle/>
          <a:p>
            <a:pPr algn="ctr"/>
            <a:r>
              <a:rPr lang="en-GB" sz="4000" b="1" dirty="0">
                <a:solidFill>
                  <a:srgbClr val="800080"/>
                </a:solidFill>
              </a:rPr>
              <a:t>Step 3: Setting Limits (if needed) </a:t>
            </a:r>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8639" y="2965523"/>
            <a:ext cx="2539646" cy="2506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2921913"/>
            <a:ext cx="2577404" cy="2550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596008" y="1033573"/>
            <a:ext cx="9144000" cy="2246769"/>
          </a:xfrm>
          <a:prstGeom prst="rect">
            <a:avLst/>
          </a:prstGeom>
        </p:spPr>
        <p:txBody>
          <a:bodyPr wrap="square">
            <a:spAutoFit/>
          </a:bodyPr>
          <a:lstStyle/>
          <a:p>
            <a:pPr marL="457200" indent="-457200" defTabSz="457200">
              <a:buFont typeface="Arial" charset="0"/>
              <a:buChar char="•"/>
            </a:pPr>
            <a:r>
              <a:rPr lang="en-GB" sz="2800" dirty="0">
                <a:solidFill>
                  <a:prstClr val="black"/>
                </a:solidFill>
              </a:rPr>
              <a:t>State the boundary limits of acceptable behaviour (positive limit setting)</a:t>
            </a:r>
          </a:p>
          <a:p>
            <a:pPr marL="457200" indent="-457200" defTabSz="457200">
              <a:buFont typeface="Arial" charset="0"/>
              <a:buChar char="•"/>
            </a:pPr>
            <a:r>
              <a:rPr lang="en-GB" sz="2800" dirty="0">
                <a:solidFill>
                  <a:prstClr val="black"/>
                </a:solidFill>
              </a:rPr>
              <a:t>Make it clear certain behaviours cannot be accepted.</a:t>
            </a:r>
          </a:p>
          <a:p>
            <a:pPr marL="457200" indent="-457200" defTabSz="457200">
              <a:buFont typeface="Arial" charset="0"/>
              <a:buChar char="•"/>
            </a:pPr>
            <a:r>
              <a:rPr lang="en-GB" sz="2800" dirty="0">
                <a:solidFill>
                  <a:prstClr val="black"/>
                </a:solidFill>
              </a:rPr>
              <a:t>Retain other persons self-dignity</a:t>
            </a:r>
          </a:p>
          <a:p>
            <a:pPr algn="ctr"/>
            <a:endParaRPr lang="en-GB" sz="2800" dirty="0"/>
          </a:p>
        </p:txBody>
      </p:sp>
      <p:sp>
        <p:nvSpPr>
          <p:cNvPr id="5" name="Rectangle 4"/>
          <p:cNvSpPr/>
          <p:nvPr/>
        </p:nvSpPr>
        <p:spPr>
          <a:xfrm>
            <a:off x="1919536" y="5697339"/>
            <a:ext cx="8496944" cy="707886"/>
          </a:xfrm>
          <a:prstGeom prst="rect">
            <a:avLst/>
          </a:prstGeom>
        </p:spPr>
        <p:txBody>
          <a:bodyPr wrap="square">
            <a:spAutoFit/>
          </a:bodyPr>
          <a:lstStyle/>
          <a:p>
            <a:pPr algn="ctr"/>
            <a:r>
              <a:rPr lang="en-GB" dirty="0"/>
              <a:t> </a:t>
            </a:r>
            <a:r>
              <a:rPr lang="en-GB" sz="2000" dirty="0"/>
              <a:t>‘You are angry that I’ve taken away your phone but these are the rules everyone has to follow.  I will keep it safe for you’</a:t>
            </a:r>
            <a:endParaRPr lang="en-GB" sz="14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8638" y="6381328"/>
            <a:ext cx="1220972" cy="378219"/>
          </a:xfrm>
          <a:prstGeom prst="rect">
            <a:avLst/>
          </a:prstGeom>
          <a:solidFill>
            <a:schemeClr val="bg1"/>
          </a:solidFill>
          <a:ln w="12700">
            <a:solidFill>
              <a:schemeClr val="bg1"/>
            </a:solidFill>
          </a:ln>
        </p:spPr>
      </p:pic>
      <p:sp>
        <p:nvSpPr>
          <p:cNvPr id="8" name="Slide Number Placeholder 7">
            <a:extLst>
              <a:ext uri="{FF2B5EF4-FFF2-40B4-BE49-F238E27FC236}">
                <a16:creationId xmlns:a16="http://schemas.microsoft.com/office/drawing/2014/main" id="{BACAA14B-48CC-BA4C-B991-3B113337DB48}"/>
              </a:ext>
            </a:extLst>
          </p:cNvPr>
          <p:cNvSpPr>
            <a:spLocks noGrp="1"/>
          </p:cNvSpPr>
          <p:nvPr>
            <p:ph type="sldNum" sz="quarter" idx="12"/>
          </p:nvPr>
        </p:nvSpPr>
        <p:spPr/>
        <p:txBody>
          <a:bodyPr/>
          <a:lstStyle/>
          <a:p>
            <a:fld id="{603E2971-4F42-3240-8115-C9B0C1034D63}" type="slidenum">
              <a:rPr lang="en-US" smtClean="0"/>
              <a:pPr/>
              <a:t>29</a:t>
            </a:fld>
            <a:endParaRPr lang="en-US"/>
          </a:p>
        </p:txBody>
      </p:sp>
    </p:spTree>
    <p:extLst>
      <p:ext uri="{BB962C8B-B14F-4D97-AF65-F5344CB8AC3E}">
        <p14:creationId xmlns:p14="http://schemas.microsoft.com/office/powerpoint/2010/main" val="594545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04D18F8D-F54C-4D18-800D-84AB49C31D7A}"/>
              </a:ext>
            </a:extLst>
          </p:cNvPr>
          <p:cNvSpPr>
            <a:spLocks noGrp="1"/>
          </p:cNvSpPr>
          <p:nvPr>
            <p:ph type="title"/>
          </p:nvPr>
        </p:nvSpPr>
        <p:spPr>
          <a:xfrm>
            <a:off x="1524000" y="0"/>
            <a:ext cx="9144000" cy="1125538"/>
          </a:xfrm>
          <a:solidFill>
            <a:schemeClr val="bg1"/>
          </a:solidFill>
        </p:spPr>
        <p:txBody>
          <a:bodyPr/>
          <a:lstStyle/>
          <a:p>
            <a:r>
              <a:rPr lang="en-GB" altLang="en-US" sz="4000" b="1">
                <a:solidFill>
                  <a:srgbClr val="7030A0"/>
                </a:solidFill>
              </a:rPr>
              <a:t>Why do Emotion Coaching?</a:t>
            </a:r>
          </a:p>
        </p:txBody>
      </p:sp>
      <p:sp>
        <p:nvSpPr>
          <p:cNvPr id="4" name="Content Placeholder 3">
            <a:extLst>
              <a:ext uri="{FF2B5EF4-FFF2-40B4-BE49-F238E27FC236}">
                <a16:creationId xmlns:a16="http://schemas.microsoft.com/office/drawing/2014/main" id="{7102A527-0531-491F-BFB1-BAF32FDF07AD}"/>
              </a:ext>
            </a:extLst>
          </p:cNvPr>
          <p:cNvSpPr>
            <a:spLocks noGrp="1"/>
          </p:cNvSpPr>
          <p:nvPr>
            <p:ph idx="1"/>
          </p:nvPr>
        </p:nvSpPr>
        <p:spPr>
          <a:xfrm>
            <a:off x="357578" y="1125538"/>
            <a:ext cx="10964254" cy="5446712"/>
          </a:xfrm>
        </p:spPr>
        <p:txBody>
          <a:bodyPr>
            <a:noAutofit/>
          </a:bodyPr>
          <a:lstStyle/>
          <a:p>
            <a:pPr marL="0" indent="0">
              <a:buFont typeface="Arial" panose="020B0604020202020204" pitchFamily="34" charset="0"/>
              <a:buNone/>
              <a:defRPr/>
            </a:pPr>
            <a:r>
              <a:rPr lang="en-GB" dirty="0"/>
              <a:t>Research in the UK has echoed findings from parental work in educational and community settings. The findings demonstrate that Emotion Coaching helps:</a:t>
            </a:r>
          </a:p>
          <a:p>
            <a:pPr marL="0" indent="0">
              <a:buFont typeface="Arial" panose="020B0604020202020204" pitchFamily="34" charset="0"/>
              <a:buNone/>
              <a:defRPr/>
            </a:pPr>
            <a:endParaRPr lang="en-GB" sz="2400" dirty="0"/>
          </a:p>
          <a:p>
            <a:pPr lvl="1">
              <a:buFont typeface="Arial" panose="020B0604020202020204" pitchFamily="34" charset="0"/>
              <a:buChar char="•"/>
              <a:defRPr/>
            </a:pPr>
            <a:r>
              <a:rPr lang="en-GB" sz="2800" dirty="0"/>
              <a:t>children to regulate, improve and take ownership of their behaviour</a:t>
            </a:r>
          </a:p>
          <a:p>
            <a:pPr lvl="1">
              <a:buFont typeface="Arial" panose="020B0604020202020204" pitchFamily="34" charset="0"/>
              <a:buChar char="•"/>
              <a:defRPr/>
            </a:pPr>
            <a:r>
              <a:rPr lang="en-GB" sz="2800" dirty="0"/>
              <a:t>children to calm down and better understand emotions</a:t>
            </a:r>
          </a:p>
          <a:p>
            <a:pPr lvl="1">
              <a:buFont typeface="Arial" panose="020B0604020202020204" pitchFamily="34" charset="0"/>
              <a:buChar char="•"/>
              <a:defRPr/>
            </a:pPr>
            <a:r>
              <a:rPr lang="en-GB" sz="2800" dirty="0"/>
              <a:t>practitioners to be more sensitive to children’s needs</a:t>
            </a:r>
          </a:p>
          <a:p>
            <a:pPr lvl="1">
              <a:buFont typeface="Arial" panose="020B0604020202020204" pitchFamily="34" charset="0"/>
              <a:buChar char="•"/>
              <a:defRPr/>
            </a:pPr>
            <a:r>
              <a:rPr lang="en-GB" sz="2800" dirty="0"/>
              <a:t>create more consistent responses to children’s behaviour</a:t>
            </a:r>
          </a:p>
          <a:p>
            <a:pPr lvl="1">
              <a:buFont typeface="Arial" panose="020B0604020202020204" pitchFamily="34" charset="0"/>
              <a:buChar char="•"/>
              <a:defRPr/>
            </a:pPr>
            <a:r>
              <a:rPr lang="en-GB" sz="2800" dirty="0"/>
              <a:t>practitioners to feel more ‘in control’ during incidents</a:t>
            </a:r>
          </a:p>
          <a:p>
            <a:pPr lvl="1">
              <a:buFont typeface="Arial" panose="020B0604020202020204" pitchFamily="34" charset="0"/>
              <a:buChar char="•"/>
              <a:defRPr/>
            </a:pPr>
            <a:r>
              <a:rPr lang="en-GB" sz="2800" dirty="0"/>
              <a:t>promotes positive relationships between adults </a:t>
            </a:r>
          </a:p>
          <a:p>
            <a:pPr marL="457200" lvl="1" indent="0">
              <a:buFont typeface="Arial" panose="020B0604020202020204" pitchFamily="34" charset="0"/>
              <a:buNone/>
              <a:defRPr/>
            </a:pPr>
            <a:r>
              <a:rPr lang="en-GB" sz="2800" dirty="0"/>
              <a:t>    and children through promoting trust</a:t>
            </a:r>
          </a:p>
          <a:p>
            <a:pPr lvl="1">
              <a:buFont typeface="Arial" panose="020B0604020202020204" pitchFamily="34" charset="0"/>
              <a:buChar char="•"/>
              <a:defRPr/>
            </a:pPr>
            <a:r>
              <a:rPr lang="en-GB" sz="2800" dirty="0"/>
              <a:t>academic attainment accelerates</a:t>
            </a:r>
            <a:endParaRPr lang="en-GB"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1218541"/>
          </a:xfrm>
          <a:solidFill>
            <a:schemeClr val="bg1"/>
          </a:solidFill>
        </p:spPr>
        <p:txBody>
          <a:bodyPr>
            <a:normAutofit/>
          </a:bodyPr>
          <a:lstStyle/>
          <a:p>
            <a:pPr algn="ctr"/>
            <a:r>
              <a:rPr lang="en-GB" dirty="0">
                <a:solidFill>
                  <a:srgbClr val="800080"/>
                </a:solidFill>
              </a:rPr>
              <a:t> </a:t>
            </a:r>
            <a:r>
              <a:rPr lang="en-GB" sz="4000" b="1" dirty="0">
                <a:solidFill>
                  <a:srgbClr val="800080"/>
                </a:solidFill>
              </a:rPr>
              <a:t>Step 4: Problem solving </a:t>
            </a:r>
          </a:p>
        </p:txBody>
      </p:sp>
      <p:sp>
        <p:nvSpPr>
          <p:cNvPr id="3" name="Content Placeholder 2"/>
          <p:cNvSpPr>
            <a:spLocks noGrp="1"/>
          </p:cNvSpPr>
          <p:nvPr>
            <p:ph idx="1"/>
          </p:nvPr>
        </p:nvSpPr>
        <p:spPr>
          <a:xfrm>
            <a:off x="511728" y="1218542"/>
            <a:ext cx="11341916" cy="4525963"/>
          </a:xfrm>
        </p:spPr>
        <p:txBody>
          <a:bodyPr>
            <a:normAutofit/>
          </a:bodyPr>
          <a:lstStyle/>
          <a:p>
            <a:pPr marL="0" indent="0">
              <a:buNone/>
            </a:pPr>
            <a:r>
              <a:rPr lang="en-GB" dirty="0"/>
              <a:t>When the other person is calm and in a relaxed, rational state:</a:t>
            </a:r>
          </a:p>
          <a:p>
            <a:pPr marL="742950" lvl="1" indent="-342900"/>
            <a:r>
              <a:rPr lang="en-GB" sz="2800" dirty="0"/>
              <a:t>Explore the feelings that give rise to the behaviour/problem/incident</a:t>
            </a:r>
          </a:p>
          <a:p>
            <a:pPr marL="742950" lvl="1" indent="-342900"/>
            <a:r>
              <a:rPr lang="en-GB" sz="2800" dirty="0"/>
              <a:t>Scaffold alternative ideas and actions that could lead to more appropriate and productive outcomes</a:t>
            </a:r>
          </a:p>
          <a:p>
            <a:pPr marL="742950" lvl="1" indent="-342900"/>
            <a:r>
              <a:rPr lang="en-GB" sz="2800" dirty="0"/>
              <a:t>Empower them to believe s/he can overcome difficulties and manage feelings/behaviour.</a:t>
            </a:r>
          </a:p>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784" y="4019994"/>
            <a:ext cx="3816424" cy="28221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642" y="6381328"/>
            <a:ext cx="1220969" cy="378218"/>
          </a:xfrm>
          <a:prstGeom prst="rect">
            <a:avLst/>
          </a:prstGeom>
          <a:solidFill>
            <a:schemeClr val="bg1"/>
          </a:solidFill>
          <a:ln w="12700">
            <a:solidFill>
              <a:schemeClr val="bg1"/>
            </a:solidFill>
          </a:ln>
        </p:spPr>
      </p:pic>
      <p:sp>
        <p:nvSpPr>
          <p:cNvPr id="4" name="Footer Placeholder 3">
            <a:extLst>
              <a:ext uri="{FF2B5EF4-FFF2-40B4-BE49-F238E27FC236}">
                <a16:creationId xmlns:a16="http://schemas.microsoft.com/office/drawing/2014/main" id="{C5278F81-4AEB-A446-B869-9DEE3E23CDE3}"/>
              </a:ext>
            </a:extLst>
          </p:cNvPr>
          <p:cNvSpPr>
            <a:spLocks noGrp="1"/>
          </p:cNvSpPr>
          <p:nvPr>
            <p:ph type="ftr" sz="quarter" idx="11"/>
          </p:nvPr>
        </p:nvSpPr>
        <p:spPr/>
        <p:txBody>
          <a:bodyPr/>
          <a:lstStyle/>
          <a:p>
            <a:r>
              <a:rPr lang="en-US"/>
              <a:t>©EmotionCoachingUK</a:t>
            </a:r>
          </a:p>
        </p:txBody>
      </p:sp>
      <p:sp>
        <p:nvSpPr>
          <p:cNvPr id="7" name="Slide Number Placeholder 6">
            <a:extLst>
              <a:ext uri="{FF2B5EF4-FFF2-40B4-BE49-F238E27FC236}">
                <a16:creationId xmlns:a16="http://schemas.microsoft.com/office/drawing/2014/main" id="{CDF3D14C-8E38-8342-A400-028822FEA9E2}"/>
              </a:ext>
            </a:extLst>
          </p:cNvPr>
          <p:cNvSpPr>
            <a:spLocks noGrp="1"/>
          </p:cNvSpPr>
          <p:nvPr>
            <p:ph type="sldNum" sz="quarter" idx="12"/>
          </p:nvPr>
        </p:nvSpPr>
        <p:spPr/>
        <p:txBody>
          <a:bodyPr/>
          <a:lstStyle/>
          <a:p>
            <a:fld id="{603E2971-4F42-3240-8115-C9B0C1034D63}" type="slidenum">
              <a:rPr lang="en-US" smtClean="0"/>
              <a:pPr/>
              <a:t>30</a:t>
            </a:fld>
            <a:endParaRPr lang="en-US"/>
          </a:p>
        </p:txBody>
      </p:sp>
    </p:spTree>
    <p:extLst>
      <p:ext uri="{BB962C8B-B14F-4D97-AF65-F5344CB8AC3E}">
        <p14:creationId xmlns:p14="http://schemas.microsoft.com/office/powerpoint/2010/main" val="25675002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950" y="1"/>
            <a:ext cx="8928100" cy="1052513"/>
          </a:xfrm>
          <a:solidFill>
            <a:schemeClr val="bg1"/>
          </a:solidFill>
        </p:spPr>
        <p:txBody>
          <a:bodyPr>
            <a:normAutofit fontScale="90000"/>
          </a:bodyPr>
          <a:lstStyle/>
          <a:p>
            <a:pPr algn="ctr">
              <a:defRPr/>
            </a:pPr>
            <a:r>
              <a:rPr lang="en-US" sz="3200" b="1" dirty="0"/>
              <a:t/>
            </a:r>
            <a:br>
              <a:rPr lang="en-US" sz="3200" b="1" dirty="0"/>
            </a:br>
            <a:r>
              <a:rPr lang="en-US" sz="3600" b="1" dirty="0">
                <a:solidFill>
                  <a:srgbClr val="800080"/>
                </a:solidFill>
              </a:rPr>
              <a:t>Finding solutions – problem solving</a:t>
            </a:r>
            <a:r>
              <a:rPr lang="en-GB" sz="3600" b="1" dirty="0">
                <a:solidFill>
                  <a:srgbClr val="800080"/>
                </a:solidFill>
              </a:rPr>
              <a:t/>
            </a:r>
            <a:br>
              <a:rPr lang="en-GB" sz="3600" b="1" dirty="0">
                <a:solidFill>
                  <a:srgbClr val="800080"/>
                </a:solidFill>
              </a:rPr>
            </a:br>
            <a:endParaRPr lang="en-GB" sz="3600" b="1" dirty="0">
              <a:solidFill>
                <a:srgbClr val="800080"/>
              </a:solidFill>
            </a:endParaRPr>
          </a:p>
        </p:txBody>
      </p:sp>
      <p:sp>
        <p:nvSpPr>
          <p:cNvPr id="92162" name="Content Placeholder 2"/>
          <p:cNvSpPr>
            <a:spLocks noGrp="1"/>
          </p:cNvSpPr>
          <p:nvPr>
            <p:ph idx="1"/>
          </p:nvPr>
        </p:nvSpPr>
        <p:spPr>
          <a:xfrm>
            <a:off x="1654175" y="1196974"/>
            <a:ext cx="9037638" cy="5661026"/>
          </a:xfrm>
        </p:spPr>
        <p:txBody>
          <a:bodyPr>
            <a:normAutofit fontScale="92500"/>
          </a:bodyPr>
          <a:lstStyle/>
          <a:p>
            <a:r>
              <a:rPr lang="en-US" altLang="en-US" sz="3000" i="1" dirty="0"/>
              <a:t>“What does your body feel like now?”</a:t>
            </a:r>
            <a:endParaRPr lang="en-GB" altLang="en-US" sz="3000" dirty="0"/>
          </a:p>
          <a:p>
            <a:r>
              <a:rPr lang="en-US" altLang="en-US" sz="3000" i="1" dirty="0"/>
              <a:t>“What feelings are you having?”</a:t>
            </a:r>
          </a:p>
          <a:p>
            <a:r>
              <a:rPr lang="en-US" altLang="en-US" sz="3000" i="1" dirty="0"/>
              <a:t>“Let’s think of what we could have done instead”</a:t>
            </a:r>
            <a:endParaRPr lang="en-GB" altLang="en-US" sz="3000" dirty="0"/>
          </a:p>
          <a:p>
            <a:r>
              <a:rPr lang="en-US" altLang="en-US" sz="3000" i="1" dirty="0"/>
              <a:t>“Can you think of a different way to deal with your feelings”</a:t>
            </a:r>
            <a:endParaRPr lang="en-GB" altLang="en-US" sz="3000" dirty="0"/>
          </a:p>
          <a:p>
            <a:r>
              <a:rPr lang="en-US" altLang="en-US" sz="3000" i="1" dirty="0"/>
              <a:t>“I can help you to think of a different way to cope”</a:t>
            </a:r>
            <a:endParaRPr lang="en-GB" altLang="en-US" sz="3000" dirty="0"/>
          </a:p>
          <a:p>
            <a:r>
              <a:rPr lang="en-US" altLang="en-US" sz="3000" i="1" dirty="0"/>
              <a:t>“Can you remember what we said before”</a:t>
            </a:r>
            <a:endParaRPr lang="en-GB" altLang="en-US" sz="3000" dirty="0"/>
          </a:p>
          <a:p>
            <a:r>
              <a:rPr lang="en-US" altLang="en-US" sz="3000" i="1" dirty="0"/>
              <a:t> “Let’s sort this out”</a:t>
            </a:r>
          </a:p>
          <a:p>
            <a:r>
              <a:rPr lang="en-US" altLang="en-US" sz="3000" i="1" dirty="0"/>
              <a:t>“Try and do this next time you feel like this”</a:t>
            </a:r>
            <a:endParaRPr lang="en-GB" altLang="en-US" sz="3000" dirty="0"/>
          </a:p>
          <a:p>
            <a:r>
              <a:rPr lang="en-US" altLang="en-US" sz="3000" i="1" dirty="0"/>
              <a:t>“Let’s decide what you will do next time you feel like this” </a:t>
            </a:r>
            <a:endParaRPr lang="en-GB" altLang="en-US" sz="3000" dirty="0"/>
          </a:p>
          <a:p>
            <a:r>
              <a:rPr lang="en-US" altLang="en-US" sz="3000" i="1" dirty="0"/>
              <a:t>“</a:t>
            </a:r>
            <a:r>
              <a:rPr lang="en-GB" altLang="en-US" sz="3000" i="1" dirty="0"/>
              <a:t>This is what you can do instead”</a:t>
            </a:r>
          </a:p>
          <a:p>
            <a:r>
              <a:rPr lang="en-GB" altLang="en-US" sz="3000" i="1" dirty="0"/>
              <a:t>What might your friend do or suggest you do?</a:t>
            </a:r>
            <a:endParaRPr lang="en-GB" altLang="en-US" sz="3000" dirty="0"/>
          </a:p>
          <a:p>
            <a:endParaRPr lang="en-GB" altLang="en-US" dirty="0"/>
          </a:p>
          <a:p>
            <a:endParaRPr lang="en-GB" altLang="en-US" dirty="0"/>
          </a:p>
          <a:p>
            <a:endParaRPr lang="en-GB" altLang="en-US" dirty="0"/>
          </a:p>
        </p:txBody>
      </p:sp>
      <p:sp>
        <p:nvSpPr>
          <p:cNvPr id="4" name="Footer Placeholder 3">
            <a:extLst>
              <a:ext uri="{FF2B5EF4-FFF2-40B4-BE49-F238E27FC236}">
                <a16:creationId xmlns:a16="http://schemas.microsoft.com/office/drawing/2014/main" id="{169AC81B-1EDA-4445-83C6-80E346F41868}"/>
              </a:ext>
            </a:extLst>
          </p:cNvPr>
          <p:cNvSpPr>
            <a:spLocks noGrp="1"/>
          </p:cNvSpPr>
          <p:nvPr>
            <p:ph type="ftr" sz="quarter" idx="11"/>
          </p:nvPr>
        </p:nvSpPr>
        <p:spPr/>
        <p:txBody>
          <a:bodyPr/>
          <a:lstStyle/>
          <a:p>
            <a:r>
              <a:rPr lang="en-US"/>
              <a:t>©EmotionCoachingUK</a:t>
            </a:r>
          </a:p>
        </p:txBody>
      </p:sp>
      <p:sp>
        <p:nvSpPr>
          <p:cNvPr id="6" name="Slide Number Placeholder 5">
            <a:extLst>
              <a:ext uri="{FF2B5EF4-FFF2-40B4-BE49-F238E27FC236}">
                <a16:creationId xmlns:a16="http://schemas.microsoft.com/office/drawing/2014/main" id="{6F4DB2EF-4BE5-FB42-A4FF-3C41A224E85C}"/>
              </a:ext>
            </a:extLst>
          </p:cNvPr>
          <p:cNvSpPr>
            <a:spLocks noGrp="1"/>
          </p:cNvSpPr>
          <p:nvPr>
            <p:ph type="sldNum" sz="quarter" idx="12"/>
          </p:nvPr>
        </p:nvSpPr>
        <p:spPr/>
        <p:txBody>
          <a:bodyPr/>
          <a:lstStyle/>
          <a:p>
            <a:fld id="{603E2971-4F42-3240-8115-C9B0C1034D63}" type="slidenum">
              <a:rPr lang="en-US" smtClean="0"/>
              <a:pPr/>
              <a:t>31</a:t>
            </a:fld>
            <a:endParaRPr lang="en-US"/>
          </a:p>
        </p:txBody>
      </p:sp>
    </p:spTree>
    <p:extLst>
      <p:ext uri="{BB962C8B-B14F-4D97-AF65-F5344CB8AC3E}">
        <p14:creationId xmlns:p14="http://schemas.microsoft.com/office/powerpoint/2010/main" val="485436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
            <a:ext cx="9144000" cy="1196751"/>
          </a:xfrm>
          <a:solidFill>
            <a:schemeClr val="bg1"/>
          </a:solidFill>
        </p:spPr>
        <p:txBody>
          <a:bodyPr/>
          <a:lstStyle/>
          <a:p>
            <a:pPr algn="ctr"/>
            <a:r>
              <a:rPr lang="en-GB" sz="4000" b="1" dirty="0">
                <a:solidFill>
                  <a:srgbClr val="800080"/>
                </a:solidFill>
              </a:rPr>
              <a:t>Why is Emotion Coaching Effective?</a:t>
            </a:r>
          </a:p>
        </p:txBody>
      </p:sp>
      <p:sp>
        <p:nvSpPr>
          <p:cNvPr id="3" name="Content Placeholder 2"/>
          <p:cNvSpPr>
            <a:spLocks noGrp="1"/>
          </p:cNvSpPr>
          <p:nvPr>
            <p:ph idx="1"/>
          </p:nvPr>
        </p:nvSpPr>
        <p:spPr>
          <a:xfrm>
            <a:off x="1524000" y="1196752"/>
            <a:ext cx="9144000" cy="5832648"/>
          </a:xfrm>
        </p:spPr>
        <p:txBody>
          <a:bodyPr>
            <a:noAutofit/>
          </a:bodyPr>
          <a:lstStyle/>
          <a:p>
            <a:r>
              <a:rPr lang="en-GB" sz="2400" dirty="0"/>
              <a:t>Vagal tone is increased. The </a:t>
            </a:r>
            <a:r>
              <a:rPr lang="en-GB" sz="2400" dirty="0" err="1"/>
              <a:t>vagus</a:t>
            </a:r>
            <a:r>
              <a:rPr lang="en-GB" sz="2400" dirty="0"/>
              <a:t> nerve nerve calms things down and soothes the body.</a:t>
            </a:r>
          </a:p>
          <a:p>
            <a:r>
              <a:rPr lang="en-GB" sz="2400" dirty="0"/>
              <a:t>Triggers an empathic mirror system.</a:t>
            </a:r>
          </a:p>
          <a:p>
            <a:r>
              <a:rPr lang="en-GB" sz="2400" dirty="0"/>
              <a:t>Helps child to feel safe and calm down.</a:t>
            </a:r>
          </a:p>
          <a:p>
            <a:r>
              <a:rPr lang="en-GB" sz="2400" dirty="0"/>
              <a:t>Provides a narrative for connecting emotional and cognitive processes.</a:t>
            </a:r>
          </a:p>
          <a:p>
            <a:r>
              <a:rPr lang="en-GB" sz="2400" dirty="0"/>
              <a:t>Stimulates neural connections between the amygdala/limbic system and the frontal lobes. Over time the children’s brains become more integrated; the automatic emotional responses from the prehistoric or lower part of the brain become regulated by the activity in the prefrontal cortex (higher brain).</a:t>
            </a:r>
          </a:p>
          <a:p>
            <a:r>
              <a:rPr lang="en-GB" sz="2400" dirty="0"/>
              <a:t>Integration of the right and left brain is supported through linking language with emotions.</a:t>
            </a:r>
          </a:p>
          <a:p>
            <a:r>
              <a:rPr lang="en-GB" sz="2400" dirty="0"/>
              <a:t>Creates a process of co-regulation and ‘repair’.</a:t>
            </a:r>
          </a:p>
          <a:p>
            <a:r>
              <a:rPr lang="en-GB" sz="2400" dirty="0"/>
              <a:t>Based on relationships.</a:t>
            </a:r>
          </a:p>
        </p:txBody>
      </p:sp>
      <p:sp>
        <p:nvSpPr>
          <p:cNvPr id="4" name="Footer Placeholder 3">
            <a:extLst>
              <a:ext uri="{FF2B5EF4-FFF2-40B4-BE49-F238E27FC236}">
                <a16:creationId xmlns:a16="http://schemas.microsoft.com/office/drawing/2014/main" id="{04FA6828-78C0-3C43-ADA8-C5B731BE4979}"/>
              </a:ext>
            </a:extLst>
          </p:cNvPr>
          <p:cNvSpPr>
            <a:spLocks noGrp="1"/>
          </p:cNvSpPr>
          <p:nvPr>
            <p:ph type="ftr" sz="quarter" idx="11"/>
          </p:nvPr>
        </p:nvSpPr>
        <p:spPr/>
        <p:txBody>
          <a:bodyPr/>
          <a:lstStyle/>
          <a:p>
            <a:r>
              <a:rPr lang="en-US"/>
              <a:t>©EmotionCoachingUK</a:t>
            </a:r>
          </a:p>
        </p:txBody>
      </p:sp>
      <p:sp>
        <p:nvSpPr>
          <p:cNvPr id="5" name="Slide Number Placeholder 4">
            <a:extLst>
              <a:ext uri="{FF2B5EF4-FFF2-40B4-BE49-F238E27FC236}">
                <a16:creationId xmlns:a16="http://schemas.microsoft.com/office/drawing/2014/main" id="{3686A554-C41F-7E42-A090-B3573133E4CB}"/>
              </a:ext>
            </a:extLst>
          </p:cNvPr>
          <p:cNvSpPr>
            <a:spLocks noGrp="1"/>
          </p:cNvSpPr>
          <p:nvPr>
            <p:ph type="sldNum" sz="quarter" idx="12"/>
          </p:nvPr>
        </p:nvSpPr>
        <p:spPr/>
        <p:txBody>
          <a:bodyPr/>
          <a:lstStyle/>
          <a:p>
            <a:fld id="{603E2971-4F42-3240-8115-C9B0C1034D63}" type="slidenum">
              <a:rPr lang="en-US" smtClean="0"/>
              <a:pPr/>
              <a:t>32</a:t>
            </a:fld>
            <a:endParaRPr lang="en-US"/>
          </a:p>
        </p:txBody>
      </p:sp>
    </p:spTree>
    <p:extLst>
      <p:ext uri="{BB962C8B-B14F-4D97-AF65-F5344CB8AC3E}">
        <p14:creationId xmlns:p14="http://schemas.microsoft.com/office/powerpoint/2010/main" val="1405001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548" y="0"/>
            <a:ext cx="9144000" cy="1131168"/>
          </a:xfrm>
          <a:solidFill>
            <a:schemeClr val="bg1"/>
          </a:solidFill>
        </p:spPr>
        <p:txBody>
          <a:bodyPr/>
          <a:lstStyle/>
          <a:p>
            <a:pPr algn="ctr"/>
            <a:r>
              <a:rPr lang="en-GB" sz="4000" b="1" dirty="0">
                <a:solidFill>
                  <a:srgbClr val="800080"/>
                </a:solidFill>
              </a:rPr>
              <a:t>Emotion Coaching Advantages</a:t>
            </a:r>
          </a:p>
        </p:txBody>
      </p:sp>
      <p:sp>
        <p:nvSpPr>
          <p:cNvPr id="3" name="Content Placeholder 2"/>
          <p:cNvSpPr>
            <a:spLocks noGrp="1"/>
          </p:cNvSpPr>
          <p:nvPr>
            <p:ph idx="1"/>
          </p:nvPr>
        </p:nvSpPr>
        <p:spPr>
          <a:xfrm>
            <a:off x="1577752" y="1313384"/>
            <a:ext cx="9036496" cy="5544616"/>
          </a:xfrm>
        </p:spPr>
        <p:txBody>
          <a:bodyPr>
            <a:noAutofit/>
          </a:bodyPr>
          <a:lstStyle/>
          <a:p>
            <a:pPr>
              <a:lnSpc>
                <a:spcPts val="2080"/>
              </a:lnSpc>
            </a:pPr>
            <a:r>
              <a:rPr lang="en-GB" sz="2400" dirty="0"/>
              <a:t>It is not a separate model or system, it can be used to supplement your existing policies</a:t>
            </a:r>
          </a:p>
          <a:p>
            <a:pPr>
              <a:lnSpc>
                <a:spcPts val="2080"/>
              </a:lnSpc>
            </a:pPr>
            <a:endParaRPr lang="en-GB" sz="2400" dirty="0"/>
          </a:p>
          <a:p>
            <a:pPr>
              <a:lnSpc>
                <a:spcPts val="2080"/>
              </a:lnSpc>
            </a:pPr>
            <a:r>
              <a:rPr lang="en-GB" sz="2400" dirty="0"/>
              <a:t>It is simple to use, no special time is needed to help all children to thrive (only need to use it approx. 40-60% of time!)</a:t>
            </a:r>
          </a:p>
          <a:p>
            <a:pPr>
              <a:lnSpc>
                <a:spcPts val="2080"/>
              </a:lnSpc>
            </a:pPr>
            <a:endParaRPr lang="en-GB" sz="2400" dirty="0"/>
          </a:p>
          <a:p>
            <a:pPr>
              <a:lnSpc>
                <a:spcPts val="2080"/>
              </a:lnSpc>
            </a:pPr>
            <a:r>
              <a:rPr lang="en-GB" sz="2400" dirty="0"/>
              <a:t>Teacher–pupil, adult-child relationships are enhanced</a:t>
            </a:r>
          </a:p>
          <a:p>
            <a:pPr>
              <a:lnSpc>
                <a:spcPts val="2080"/>
              </a:lnSpc>
            </a:pPr>
            <a:endParaRPr lang="en-GB" sz="2400" dirty="0"/>
          </a:p>
          <a:p>
            <a:pPr>
              <a:lnSpc>
                <a:spcPts val="2080"/>
              </a:lnSpc>
            </a:pPr>
            <a:r>
              <a:rPr lang="en-GB" sz="2400" dirty="0"/>
              <a:t>Makes adults feel more confident and positive in their relationships with children</a:t>
            </a:r>
          </a:p>
          <a:p>
            <a:pPr>
              <a:lnSpc>
                <a:spcPts val="2080"/>
              </a:lnSpc>
            </a:pPr>
            <a:endParaRPr lang="en-GB" sz="2400" dirty="0"/>
          </a:p>
          <a:p>
            <a:pPr>
              <a:lnSpc>
                <a:spcPts val="2080"/>
              </a:lnSpc>
            </a:pPr>
            <a:r>
              <a:rPr lang="en-GB" sz="2400" dirty="0"/>
              <a:t>Helps adults be calmer and have easier access to control and rationality when dealing with emotional children</a:t>
            </a:r>
          </a:p>
          <a:p>
            <a:pPr>
              <a:lnSpc>
                <a:spcPts val="2080"/>
              </a:lnSpc>
            </a:pPr>
            <a:endParaRPr lang="en-GB" sz="2400" dirty="0"/>
          </a:p>
          <a:p>
            <a:pPr>
              <a:lnSpc>
                <a:spcPts val="2080"/>
              </a:lnSpc>
            </a:pPr>
            <a:r>
              <a:rPr lang="en-GB" sz="2400" dirty="0"/>
              <a:t>Long-term universal solution to children’s well-being and resilience</a:t>
            </a:r>
          </a:p>
        </p:txBody>
      </p:sp>
      <p:sp>
        <p:nvSpPr>
          <p:cNvPr id="4" name="Footer Placeholder 3">
            <a:extLst>
              <a:ext uri="{FF2B5EF4-FFF2-40B4-BE49-F238E27FC236}">
                <a16:creationId xmlns:a16="http://schemas.microsoft.com/office/drawing/2014/main" id="{F371EF7B-B979-F54C-8386-445CB53CDF68}"/>
              </a:ext>
            </a:extLst>
          </p:cNvPr>
          <p:cNvSpPr>
            <a:spLocks noGrp="1"/>
          </p:cNvSpPr>
          <p:nvPr>
            <p:ph type="ftr" sz="quarter" idx="11"/>
          </p:nvPr>
        </p:nvSpPr>
        <p:spPr/>
        <p:txBody>
          <a:bodyPr/>
          <a:lstStyle/>
          <a:p>
            <a:r>
              <a:rPr lang="en-US"/>
              <a:t>©EmotionCoachingUK</a:t>
            </a:r>
          </a:p>
        </p:txBody>
      </p:sp>
      <p:sp>
        <p:nvSpPr>
          <p:cNvPr id="5" name="Slide Number Placeholder 4">
            <a:extLst>
              <a:ext uri="{FF2B5EF4-FFF2-40B4-BE49-F238E27FC236}">
                <a16:creationId xmlns:a16="http://schemas.microsoft.com/office/drawing/2014/main" id="{08981F05-1075-C440-B701-DEF3B43AD7E7}"/>
              </a:ext>
            </a:extLst>
          </p:cNvPr>
          <p:cNvSpPr>
            <a:spLocks noGrp="1"/>
          </p:cNvSpPr>
          <p:nvPr>
            <p:ph type="sldNum" sz="quarter" idx="12"/>
          </p:nvPr>
        </p:nvSpPr>
        <p:spPr/>
        <p:txBody>
          <a:bodyPr/>
          <a:lstStyle/>
          <a:p>
            <a:fld id="{603E2971-4F42-3240-8115-C9B0C1034D63}" type="slidenum">
              <a:rPr lang="en-US" smtClean="0"/>
              <a:pPr/>
              <a:t>33</a:t>
            </a:fld>
            <a:endParaRPr lang="en-US"/>
          </a:p>
        </p:txBody>
      </p:sp>
    </p:spTree>
    <p:extLst>
      <p:ext uri="{BB962C8B-B14F-4D97-AF65-F5344CB8AC3E}">
        <p14:creationId xmlns:p14="http://schemas.microsoft.com/office/powerpoint/2010/main" val="123675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2E98-19C0-442A-B669-123A988984DF}"/>
              </a:ext>
            </a:extLst>
          </p:cNvPr>
          <p:cNvSpPr>
            <a:spLocks noGrp="1"/>
          </p:cNvSpPr>
          <p:nvPr>
            <p:ph type="title"/>
          </p:nvPr>
        </p:nvSpPr>
        <p:spPr/>
        <p:txBody>
          <a:bodyPr/>
          <a:lstStyle/>
          <a:p>
            <a:pPr algn="ctr"/>
            <a:r>
              <a:rPr lang="en-GB" dirty="0"/>
              <a:t>Emotions – What are they??</a:t>
            </a:r>
          </a:p>
        </p:txBody>
      </p:sp>
      <p:sp>
        <p:nvSpPr>
          <p:cNvPr id="3" name="Content Placeholder 2">
            <a:extLst>
              <a:ext uri="{FF2B5EF4-FFF2-40B4-BE49-F238E27FC236}">
                <a16:creationId xmlns:a16="http://schemas.microsoft.com/office/drawing/2014/main" id="{B5ADFB26-DC58-4708-9B08-F5319B2E6B8B}"/>
              </a:ext>
            </a:extLst>
          </p:cNvPr>
          <p:cNvSpPr>
            <a:spLocks noGrp="1"/>
          </p:cNvSpPr>
          <p:nvPr>
            <p:ph idx="1"/>
          </p:nvPr>
        </p:nvSpPr>
        <p:spPr/>
        <p:txBody>
          <a:bodyPr/>
          <a:lstStyle/>
          <a:p>
            <a:pPr marL="0" indent="0">
              <a:buNone/>
            </a:pPr>
            <a:r>
              <a:rPr lang="en-GB" dirty="0"/>
              <a:t>Emotions are also called feelings - you know, like being happy or mad or scared. You feel them because of what you see, hear, remember, and do. So whether you're sad and blue, or happy and excited, you can share your feelings with other people by talking about them. </a:t>
            </a:r>
          </a:p>
          <a:p>
            <a:pPr marL="0" indent="0">
              <a:buNone/>
            </a:pPr>
            <a:endParaRPr lang="en-GB" dirty="0"/>
          </a:p>
          <a:p>
            <a:pPr marL="0" indent="0" algn="ctr">
              <a:buNone/>
            </a:pPr>
            <a:r>
              <a:rPr lang="en-GB" sz="4000" dirty="0"/>
              <a:t>What different emotions can you think of??</a:t>
            </a:r>
          </a:p>
          <a:p>
            <a:pPr marL="0" indent="0" algn="ctr">
              <a:buNone/>
            </a:pPr>
            <a:r>
              <a:rPr lang="en-GB" sz="4000" dirty="0"/>
              <a:t>Are they </a:t>
            </a:r>
            <a:r>
              <a:rPr lang="en-GB" sz="4000" dirty="0">
                <a:solidFill>
                  <a:srgbClr val="00B050"/>
                </a:solidFill>
              </a:rPr>
              <a:t>good</a:t>
            </a:r>
            <a:r>
              <a:rPr lang="en-GB" sz="4000" dirty="0"/>
              <a:t> or </a:t>
            </a:r>
            <a:r>
              <a:rPr lang="en-GB" sz="4000" dirty="0">
                <a:solidFill>
                  <a:srgbClr val="FF0000"/>
                </a:solidFill>
              </a:rPr>
              <a:t>bad</a:t>
            </a:r>
            <a:r>
              <a:rPr lang="en-GB" sz="4000" dirty="0"/>
              <a:t>??</a:t>
            </a:r>
          </a:p>
          <a:p>
            <a:pPr marL="0" indent="0">
              <a:buNone/>
            </a:pPr>
            <a:endParaRPr lang="en-GB" dirty="0"/>
          </a:p>
        </p:txBody>
      </p:sp>
    </p:spTree>
    <p:extLst>
      <p:ext uri="{BB962C8B-B14F-4D97-AF65-F5344CB8AC3E}">
        <p14:creationId xmlns:p14="http://schemas.microsoft.com/office/powerpoint/2010/main" val="3071496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9331-E7BE-4CC0-8575-8F225848C703}"/>
              </a:ext>
            </a:extLst>
          </p:cNvPr>
          <p:cNvSpPr>
            <a:spLocks noGrp="1"/>
          </p:cNvSpPr>
          <p:nvPr>
            <p:ph type="title"/>
          </p:nvPr>
        </p:nvSpPr>
        <p:spPr/>
        <p:txBody>
          <a:bodyPr/>
          <a:lstStyle/>
          <a:p>
            <a:endParaRPr lang="en-GB"/>
          </a:p>
        </p:txBody>
      </p:sp>
      <p:pic>
        <p:nvPicPr>
          <p:cNvPr id="4" name="Content Placeholder 3">
            <a:hlinkClick r:id="rId2"/>
            <a:extLst>
              <a:ext uri="{FF2B5EF4-FFF2-40B4-BE49-F238E27FC236}">
                <a16:creationId xmlns:a16="http://schemas.microsoft.com/office/drawing/2014/main" id="{5FBD48AA-4F3F-4639-8592-A7C42446106B}"/>
              </a:ext>
            </a:extLst>
          </p:cNvPr>
          <p:cNvPicPr>
            <a:picLocks noGrp="1" noChangeAspect="1"/>
          </p:cNvPicPr>
          <p:nvPr>
            <p:ph idx="1"/>
          </p:nvPr>
        </p:nvPicPr>
        <p:blipFill>
          <a:blip r:embed="rId3"/>
          <a:stretch>
            <a:fillRect/>
          </a:stretch>
        </p:blipFill>
        <p:spPr>
          <a:xfrm>
            <a:off x="701160" y="365125"/>
            <a:ext cx="10789679" cy="6069195"/>
          </a:xfrm>
          <a:prstGeom prst="rect">
            <a:avLst/>
          </a:prstGeom>
        </p:spPr>
      </p:pic>
    </p:spTree>
    <p:extLst>
      <p:ext uri="{BB962C8B-B14F-4D97-AF65-F5344CB8AC3E}">
        <p14:creationId xmlns:p14="http://schemas.microsoft.com/office/powerpoint/2010/main" val="405308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9D5A-DED2-AE47-B2FE-713337E3A1C5}"/>
              </a:ext>
            </a:extLst>
          </p:cNvPr>
          <p:cNvSpPr>
            <a:spLocks noGrp="1"/>
          </p:cNvSpPr>
          <p:nvPr>
            <p:ph type="title"/>
          </p:nvPr>
        </p:nvSpPr>
        <p:spPr>
          <a:xfrm>
            <a:off x="808038" y="176213"/>
            <a:ext cx="10515600" cy="611187"/>
          </a:xfrm>
        </p:spPr>
        <p:txBody>
          <a:bodyPr rtlCol="0">
            <a:normAutofit fontScale="90000"/>
          </a:bodyPr>
          <a:lstStyle/>
          <a:p>
            <a:pPr algn="ctr" eaLnBrk="1" fontAlgn="auto" hangingPunct="1">
              <a:spcAft>
                <a:spcPts val="0"/>
              </a:spcAft>
              <a:defRPr/>
            </a:pPr>
            <a:r>
              <a:rPr lang="en-US" b="1" dirty="0">
                <a:solidFill>
                  <a:srgbClr val="800080"/>
                </a:solidFill>
              </a:rPr>
              <a:t>Why do we need Emotion Coaching?</a:t>
            </a:r>
          </a:p>
        </p:txBody>
      </p:sp>
      <p:pic>
        <p:nvPicPr>
          <p:cNvPr id="21506" name="Content Placeholder 5">
            <a:extLst>
              <a:ext uri="{FF2B5EF4-FFF2-40B4-BE49-F238E27FC236}">
                <a16:creationId xmlns:a16="http://schemas.microsoft.com/office/drawing/2014/main" id="{90D843F9-0086-40C7-BF7A-976656F818DA}"/>
              </a:ext>
            </a:extLst>
          </p:cNvPr>
          <p:cNvPicPr>
            <a:picLocks noGrp="1" noChangeAspect="1" noChangeArrowheads="1"/>
          </p:cNvPicPr>
          <p:nvPr>
            <p:ph idx="1"/>
          </p:nvPr>
        </p:nvPicPr>
        <p:blipFill>
          <a:blip r:embed="rId2" cstate="hqprint">
            <a:extLst>
              <a:ext uri="{28A0092B-C50C-407E-A947-70E740481C1C}">
                <a14:useLocalDpi xmlns:a14="http://schemas.microsoft.com/office/drawing/2010/main" val="0"/>
              </a:ext>
            </a:extLst>
          </a:blip>
          <a:srcRect/>
          <a:stretch>
            <a:fillRect/>
          </a:stretch>
        </p:blipFill>
        <p:spPr>
          <a:xfrm>
            <a:off x="6033134" y="1033040"/>
            <a:ext cx="2159000" cy="1899072"/>
          </a:xfrm>
        </p:spPr>
      </p:pic>
      <p:sp>
        <p:nvSpPr>
          <p:cNvPr id="21507" name="TextBox 9">
            <a:extLst>
              <a:ext uri="{FF2B5EF4-FFF2-40B4-BE49-F238E27FC236}">
                <a16:creationId xmlns:a16="http://schemas.microsoft.com/office/drawing/2014/main" id="{0E4B5593-BB30-2445-B28F-FEE3908693CD}"/>
              </a:ext>
            </a:extLst>
          </p:cNvPr>
          <p:cNvSpPr txBox="1">
            <a:spLocks noChangeArrowheads="1"/>
          </p:cNvSpPr>
          <p:nvPr/>
        </p:nvSpPr>
        <p:spPr bwMode="auto">
          <a:xfrm>
            <a:off x="843006" y="2910831"/>
            <a:ext cx="1199515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en-GB" altLang="en-US" sz="2000" dirty="0">
                <a:latin typeface="Arial" panose="020B0604020202020204" pitchFamily="34" charset="0"/>
              </a:rPr>
              <a:t> </a:t>
            </a:r>
            <a:r>
              <a:rPr lang="en-GB" altLang="en-US" sz="2000" dirty="0">
                <a:solidFill>
                  <a:srgbClr val="800080"/>
                </a:solidFill>
                <a:latin typeface="Arial" panose="020B0604020202020204" pitchFamily="34" charset="0"/>
              </a:rPr>
              <a:t>Distress                          Fear 	                               Anger 	                   Disgust     </a:t>
            </a:r>
          </a:p>
          <a:p>
            <a:pPr eaLnBrk="1" hangingPunct="1">
              <a:spcBef>
                <a:spcPct val="50000"/>
              </a:spcBef>
              <a:buFontTx/>
              <a:buNone/>
              <a:defRPr/>
            </a:pPr>
            <a:endParaRPr lang="en-GB" altLang="en-US" sz="2000" dirty="0">
              <a:solidFill>
                <a:srgbClr val="800080"/>
              </a:solidFill>
              <a:latin typeface="Arial" panose="020B0604020202020204" pitchFamily="34" charset="0"/>
            </a:endParaRPr>
          </a:p>
          <a:p>
            <a:pPr eaLnBrk="1" hangingPunct="1">
              <a:spcBef>
                <a:spcPct val="50000"/>
              </a:spcBef>
              <a:buFontTx/>
              <a:buNone/>
              <a:defRPr/>
            </a:pPr>
            <a:endParaRPr lang="en-GB" altLang="en-US" sz="2000" dirty="0">
              <a:solidFill>
                <a:srgbClr val="800080"/>
              </a:solidFill>
              <a:latin typeface="Arial" panose="020B0604020202020204" pitchFamily="34" charset="0"/>
            </a:endParaRPr>
          </a:p>
          <a:p>
            <a:pPr eaLnBrk="1" hangingPunct="1">
              <a:spcBef>
                <a:spcPct val="50000"/>
              </a:spcBef>
              <a:buFontTx/>
              <a:buNone/>
              <a:defRPr/>
            </a:pPr>
            <a:endParaRPr lang="en-GB" altLang="en-US" sz="2000" dirty="0">
              <a:solidFill>
                <a:srgbClr val="800080"/>
              </a:solidFill>
              <a:latin typeface="Arial" panose="020B0604020202020204" pitchFamily="34" charset="0"/>
            </a:endParaRPr>
          </a:p>
          <a:p>
            <a:pPr eaLnBrk="1" hangingPunct="1">
              <a:spcBef>
                <a:spcPct val="50000"/>
              </a:spcBef>
              <a:buFontTx/>
              <a:buNone/>
              <a:defRPr/>
            </a:pPr>
            <a:endParaRPr lang="en-GB" altLang="en-US" sz="2000" dirty="0">
              <a:solidFill>
                <a:srgbClr val="800080"/>
              </a:solidFill>
              <a:latin typeface="Arial" panose="020B0604020202020204" pitchFamily="34" charset="0"/>
            </a:endParaRPr>
          </a:p>
          <a:p>
            <a:pPr eaLnBrk="1" hangingPunct="1">
              <a:spcBef>
                <a:spcPct val="50000"/>
              </a:spcBef>
              <a:buFontTx/>
              <a:buNone/>
              <a:defRPr/>
            </a:pPr>
            <a:r>
              <a:rPr lang="en-GB" altLang="en-US" sz="2000" dirty="0">
                <a:solidFill>
                  <a:srgbClr val="800080"/>
                </a:solidFill>
                <a:latin typeface="Arial" panose="020B0604020202020204" pitchFamily="34" charset="0"/>
              </a:rPr>
              <a:t>       	</a:t>
            </a:r>
            <a:endParaRPr lang="en-GB" altLang="en-US" sz="2800" b="1" dirty="0">
              <a:solidFill>
                <a:schemeClr val="accent4">
                  <a:lumMod val="50000"/>
                </a:schemeClr>
              </a:solidFill>
              <a:latin typeface="Arial" panose="020B0604020202020204" pitchFamily="34" charset="0"/>
            </a:endParaRPr>
          </a:p>
        </p:txBody>
      </p:sp>
      <p:pic>
        <p:nvPicPr>
          <p:cNvPr id="21508" name="Picture 2">
            <a:extLst>
              <a:ext uri="{FF2B5EF4-FFF2-40B4-BE49-F238E27FC236}">
                <a16:creationId xmlns:a16="http://schemas.microsoft.com/office/drawing/2014/main" id="{8EC35255-72D1-46FA-9C7A-EFC90F29477D}"/>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61381" y="993775"/>
            <a:ext cx="2097262" cy="187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a:extLst>
              <a:ext uri="{FF2B5EF4-FFF2-40B4-BE49-F238E27FC236}">
                <a16:creationId xmlns:a16="http://schemas.microsoft.com/office/drawing/2014/main" id="{EA9D77BD-825C-4AC2-AC9F-10424A0071C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79763" y="985837"/>
            <a:ext cx="1854200" cy="189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a:extLst>
              <a:ext uri="{FF2B5EF4-FFF2-40B4-BE49-F238E27FC236}">
                <a16:creationId xmlns:a16="http://schemas.microsoft.com/office/drawing/2014/main" id="{03DFC924-4B82-490B-95D3-7F5E5B15DD7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65469" y="3429000"/>
            <a:ext cx="2152650" cy="193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a:extLst>
              <a:ext uri="{FF2B5EF4-FFF2-40B4-BE49-F238E27FC236}">
                <a16:creationId xmlns:a16="http://schemas.microsoft.com/office/drawing/2014/main" id="{F1996530-A2FA-4E5F-9B2A-83AE82B443FE}"/>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60110" y="1033040"/>
            <a:ext cx="1957388" cy="191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a:extLst>
              <a:ext uri="{FF2B5EF4-FFF2-40B4-BE49-F238E27FC236}">
                <a16:creationId xmlns:a16="http://schemas.microsoft.com/office/drawing/2014/main" id="{6EB45BB0-7733-4DA8-B882-E89EDBC9D41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758825" y="3432441"/>
            <a:ext cx="21193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9CABC408-A974-3B4C-BB93-749100CD5BC6}"/>
              </a:ext>
            </a:extLst>
          </p:cNvPr>
          <p:cNvSpPr>
            <a:spLocks noGrp="1"/>
          </p:cNvSpPr>
          <p:nvPr>
            <p:ph type="ftr" sz="quarter" idx="11"/>
          </p:nvPr>
        </p:nvSpPr>
        <p:spPr>
          <a:xfrm>
            <a:off x="522288" y="6194425"/>
            <a:ext cx="11133137" cy="527050"/>
          </a:xfrm>
        </p:spPr>
        <p:txBody>
          <a:bodyPr anchor="b"/>
          <a:lstStyle/>
          <a:p>
            <a:pPr>
              <a:defRPr/>
            </a:pPr>
            <a:r>
              <a:rPr lang="en-GB" altLang="en-US" sz="2800" b="1" dirty="0">
                <a:solidFill>
                  <a:schemeClr val="accent4">
                    <a:lumMod val="50000"/>
                  </a:schemeClr>
                </a:solidFill>
                <a:latin typeface="Arial" panose="020B0604020202020204" pitchFamily="34" charset="0"/>
              </a:rPr>
              <a:t>We all have emotions and they are hardwired for our survival</a:t>
            </a:r>
            <a:endParaRPr lang="en-US" sz="2800" dirty="0"/>
          </a:p>
        </p:txBody>
      </p:sp>
      <p:sp>
        <p:nvSpPr>
          <p:cNvPr id="3" name="TextBox 2">
            <a:extLst>
              <a:ext uri="{FF2B5EF4-FFF2-40B4-BE49-F238E27FC236}">
                <a16:creationId xmlns:a16="http://schemas.microsoft.com/office/drawing/2014/main" id="{B3AE2472-B7A5-49F8-B423-A02E359E1E8F}"/>
              </a:ext>
            </a:extLst>
          </p:cNvPr>
          <p:cNvSpPr txBox="1"/>
          <p:nvPr/>
        </p:nvSpPr>
        <p:spPr>
          <a:xfrm>
            <a:off x="2659310" y="5486400"/>
            <a:ext cx="6400800" cy="369332"/>
          </a:xfrm>
          <a:prstGeom prst="rect">
            <a:avLst/>
          </a:prstGeom>
          <a:noFill/>
        </p:spPr>
        <p:txBody>
          <a:bodyPr wrap="square" rtlCol="0">
            <a:spAutoFit/>
          </a:bodyPr>
          <a:lstStyle/>
          <a:p>
            <a:r>
              <a:rPr lang="en-GB" dirty="0"/>
              <a:t>          </a:t>
            </a:r>
            <a:r>
              <a:rPr lang="en-GB" dirty="0">
                <a:solidFill>
                  <a:srgbClr val="800080"/>
                </a:solidFill>
                <a:latin typeface="Arial" panose="020B0604020202020204" pitchFamily="34" charset="0"/>
              </a:rPr>
              <a:t>Surprise                                                          Joy</a:t>
            </a:r>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A9CEADD1-783B-4A00-AC31-16574720C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 y="378873"/>
            <a:ext cx="6087836" cy="61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4">
            <a:extLst>
              <a:ext uri="{FF2B5EF4-FFF2-40B4-BE49-F238E27FC236}">
                <a16:creationId xmlns:a16="http://schemas.microsoft.com/office/drawing/2014/main" id="{A77AD2BC-76A8-416A-A5DB-EA3F413248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8577" y="378873"/>
            <a:ext cx="4809172" cy="621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Footer Placeholder 1">
            <a:extLst>
              <a:ext uri="{FF2B5EF4-FFF2-40B4-BE49-F238E27FC236}">
                <a16:creationId xmlns:a16="http://schemas.microsoft.com/office/drawing/2014/main" id="{88A7E894-6C96-4AA2-BC83-9825DA2F78B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rPr>
              <a:t>©EmotionCoachingUK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B30702B-FFE8-4190-A17F-87F00E523512}"/>
              </a:ext>
            </a:extLst>
          </p:cNvPr>
          <p:cNvSpPr>
            <a:spLocks noGrp="1"/>
          </p:cNvSpPr>
          <p:nvPr>
            <p:ph type="title"/>
          </p:nvPr>
        </p:nvSpPr>
        <p:spPr>
          <a:xfrm>
            <a:off x="855663" y="112713"/>
            <a:ext cx="10515600" cy="1022350"/>
          </a:xfrm>
        </p:spPr>
        <p:txBody>
          <a:bodyPr/>
          <a:lstStyle/>
          <a:p>
            <a:pPr eaLnBrk="1" hangingPunct="1"/>
            <a:r>
              <a:rPr lang="en-US" altLang="en-US" b="1" dirty="0">
                <a:solidFill>
                  <a:srgbClr val="800080"/>
                </a:solidFill>
              </a:rPr>
              <a:t>The science bit…</a:t>
            </a:r>
          </a:p>
        </p:txBody>
      </p:sp>
      <p:sp>
        <p:nvSpPr>
          <p:cNvPr id="3" name="Content Placeholder 2">
            <a:extLst>
              <a:ext uri="{FF2B5EF4-FFF2-40B4-BE49-F238E27FC236}">
                <a16:creationId xmlns:a16="http://schemas.microsoft.com/office/drawing/2014/main" id="{F2527D79-5C36-BF47-A2FF-0F2808E04E2D}"/>
              </a:ext>
            </a:extLst>
          </p:cNvPr>
          <p:cNvSpPr>
            <a:spLocks noGrp="1"/>
          </p:cNvSpPr>
          <p:nvPr>
            <p:ph idx="1"/>
          </p:nvPr>
        </p:nvSpPr>
        <p:spPr>
          <a:xfrm>
            <a:off x="368300" y="1192213"/>
            <a:ext cx="8229600" cy="4429125"/>
          </a:xfrm>
        </p:spPr>
        <p:txBody>
          <a:bodyPr rtlCol="0">
            <a:normAutofit/>
          </a:bodyPr>
          <a:lstStyle/>
          <a:p>
            <a:pPr eaLnBrk="1" fontAlgn="auto" hangingPunct="1">
              <a:lnSpc>
                <a:spcPct val="150000"/>
              </a:lnSpc>
              <a:spcAft>
                <a:spcPts val="0"/>
              </a:spcAft>
              <a:buFont typeface="Arial"/>
              <a:buChar char="•"/>
              <a:defRPr/>
            </a:pPr>
            <a:r>
              <a:rPr lang="en-GB" sz="2600" dirty="0">
                <a:solidFill>
                  <a:schemeClr val="accent4">
                    <a:lumMod val="50000"/>
                  </a:schemeClr>
                </a:solidFill>
              </a:rPr>
              <a:t>The lower brain (Limbic system) is where emotions are processed and connected, and memories are formed and retained.</a:t>
            </a:r>
          </a:p>
          <a:p>
            <a:pPr>
              <a:lnSpc>
                <a:spcPct val="150000"/>
              </a:lnSpc>
              <a:buFont typeface="Arial"/>
              <a:buChar char="•"/>
              <a:defRPr/>
            </a:pPr>
            <a:r>
              <a:rPr lang="en-GB" sz="2600" dirty="0">
                <a:solidFill>
                  <a:schemeClr val="accent4">
                    <a:lumMod val="50000"/>
                  </a:schemeClr>
                </a:solidFill>
              </a:rPr>
              <a:t>The higher brain (Prefrontal lobes) is where movement, decision making, problem solving, planning, impulse control, memory and high order functions take place</a:t>
            </a:r>
            <a:r>
              <a:rPr lang="en-GB" sz="2600" dirty="0" smtClean="0">
                <a:solidFill>
                  <a:schemeClr val="accent4">
                    <a:lumMod val="50000"/>
                  </a:schemeClr>
                </a:solidFill>
              </a:rPr>
              <a:t>.</a:t>
            </a:r>
          </a:p>
        </p:txBody>
      </p:sp>
      <p:pic>
        <p:nvPicPr>
          <p:cNvPr id="30723" name="Picture 3">
            <a:extLst>
              <a:ext uri="{FF2B5EF4-FFF2-40B4-BE49-F238E27FC236}">
                <a16:creationId xmlns:a16="http://schemas.microsoft.com/office/drawing/2014/main" id="{31A76884-D16C-4727-AC24-1F3FD01EB8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2213" y="1022350"/>
            <a:ext cx="297973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4">
            <a:extLst>
              <a:ext uri="{FF2B5EF4-FFF2-40B4-BE49-F238E27FC236}">
                <a16:creationId xmlns:a16="http://schemas.microsoft.com/office/drawing/2014/main" id="{EB3898DF-0287-4132-8B92-625811F477DB}"/>
              </a:ext>
            </a:extLst>
          </p:cNvPr>
          <p:cNvSpPr txBox="1">
            <a:spLocks noChangeArrowheads="1"/>
          </p:cNvSpPr>
          <p:nvPr/>
        </p:nvSpPr>
        <p:spPr bwMode="auto">
          <a:xfrm>
            <a:off x="8812213" y="5765800"/>
            <a:ext cx="3195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a:solidFill>
                  <a:srgbClr val="800080"/>
                </a:solidFill>
              </a:rPr>
              <a:t>© </a:t>
            </a:r>
            <a:r>
              <a:rPr lang="en-US" altLang="en-US" sz="1000">
                <a:solidFill>
                  <a:srgbClr val="800080"/>
                </a:solidFill>
                <a:hlinkClick r:id="rId3"/>
              </a:rPr>
              <a:t>Photomaniac</a:t>
            </a:r>
            <a:r>
              <a:rPr lang="en-US" altLang="en-US" sz="1000">
                <a:solidFill>
                  <a:srgbClr val="800080"/>
                </a:solidFill>
                <a:hlinkClick r:id="rId4"/>
              </a:rPr>
              <a:t>Dreamstime Stock Photos</a:t>
            </a:r>
            <a:endParaRPr lang="en-US" altLang="en-US" sz="1000">
              <a:solidFill>
                <a:srgbClr val="800080"/>
              </a:solidFill>
            </a:endParaRPr>
          </a:p>
          <a:p>
            <a:pPr eaLnBrk="1" hangingPunct="1">
              <a:spcBef>
                <a:spcPct val="0"/>
              </a:spcBef>
              <a:buFontTx/>
              <a:buNone/>
            </a:pPr>
            <a:endParaRPr lang="en-US" altLang="en-US" sz="1800">
              <a:solidFill>
                <a:srgbClr val="800080"/>
              </a:solidFill>
            </a:endParaRPr>
          </a:p>
        </p:txBody>
      </p:sp>
      <p:sp>
        <p:nvSpPr>
          <p:cNvPr id="2" name="Rectangle 1">
            <a:extLst>
              <a:ext uri="{FF2B5EF4-FFF2-40B4-BE49-F238E27FC236}">
                <a16:creationId xmlns:a16="http://schemas.microsoft.com/office/drawing/2014/main" id="{10DD0ACF-A151-43BE-A32F-40A40814A891}"/>
              </a:ext>
            </a:extLst>
          </p:cNvPr>
          <p:cNvSpPr/>
          <p:nvPr/>
        </p:nvSpPr>
        <p:spPr>
          <a:xfrm>
            <a:off x="1435100" y="5397551"/>
            <a:ext cx="6096000" cy="923330"/>
          </a:xfrm>
          <a:prstGeom prst="rect">
            <a:avLst/>
          </a:prstGeom>
        </p:spPr>
        <p:txBody>
          <a:bodyPr>
            <a:spAutoFit/>
          </a:bodyPr>
          <a:lstStyle/>
          <a:p>
            <a:pPr algn="ctr">
              <a:defRPr/>
            </a:pPr>
            <a:r>
              <a:rPr lang="en-US" i="1" dirty="0">
                <a:solidFill>
                  <a:schemeClr val="accent4">
                    <a:lumMod val="50000"/>
                  </a:schemeClr>
                </a:solidFill>
              </a:rPr>
              <a:t>‘What research has yet to disprove is the fact that our brains are remarkably malleable, adapting to and reflecting changes, even in late adulthood’</a:t>
            </a:r>
          </a:p>
        </p:txBody>
      </p:sp>
    </p:spTree>
    <p:extLst>
      <p:ext uri="{BB962C8B-B14F-4D97-AF65-F5344CB8AC3E}">
        <p14:creationId xmlns:p14="http://schemas.microsoft.com/office/powerpoint/2010/main" val="3286853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B30702B-FFE8-4190-A17F-87F00E523512}"/>
              </a:ext>
            </a:extLst>
          </p:cNvPr>
          <p:cNvSpPr>
            <a:spLocks noGrp="1"/>
          </p:cNvSpPr>
          <p:nvPr>
            <p:ph type="title"/>
          </p:nvPr>
        </p:nvSpPr>
        <p:spPr>
          <a:xfrm>
            <a:off x="855663" y="112713"/>
            <a:ext cx="10515600" cy="1022350"/>
          </a:xfrm>
        </p:spPr>
        <p:txBody>
          <a:bodyPr/>
          <a:lstStyle/>
          <a:p>
            <a:pPr eaLnBrk="1" hangingPunct="1"/>
            <a:r>
              <a:rPr lang="en-US" altLang="en-US" b="1" dirty="0">
                <a:solidFill>
                  <a:srgbClr val="800080"/>
                </a:solidFill>
              </a:rPr>
              <a:t>The science bit…</a:t>
            </a:r>
          </a:p>
        </p:txBody>
      </p:sp>
      <p:sp>
        <p:nvSpPr>
          <p:cNvPr id="3" name="Content Placeholder 2">
            <a:extLst>
              <a:ext uri="{FF2B5EF4-FFF2-40B4-BE49-F238E27FC236}">
                <a16:creationId xmlns:a16="http://schemas.microsoft.com/office/drawing/2014/main" id="{F2527D79-5C36-BF47-A2FF-0F2808E04E2D}"/>
              </a:ext>
            </a:extLst>
          </p:cNvPr>
          <p:cNvSpPr>
            <a:spLocks noGrp="1"/>
          </p:cNvSpPr>
          <p:nvPr>
            <p:ph idx="1"/>
          </p:nvPr>
        </p:nvSpPr>
        <p:spPr>
          <a:xfrm>
            <a:off x="368300" y="1192213"/>
            <a:ext cx="8229600" cy="4429125"/>
          </a:xfrm>
        </p:spPr>
        <p:txBody>
          <a:bodyPr rtlCol="0">
            <a:noAutofit/>
          </a:bodyPr>
          <a:lstStyle/>
          <a:p>
            <a:pPr>
              <a:lnSpc>
                <a:spcPct val="150000"/>
              </a:lnSpc>
              <a:buFont typeface="Arial"/>
              <a:buChar char="•"/>
              <a:defRPr/>
            </a:pPr>
            <a:r>
              <a:rPr lang="en-GB" sz="2400" dirty="0" smtClean="0">
                <a:solidFill>
                  <a:schemeClr val="accent4">
                    <a:lumMod val="50000"/>
                  </a:schemeClr>
                </a:solidFill>
              </a:rPr>
              <a:t>The right hemisphere of the brain controls a person's cognitive skills. The right side of the brain also controls muscle movements on the left side of the body.</a:t>
            </a:r>
          </a:p>
          <a:p>
            <a:pPr>
              <a:lnSpc>
                <a:spcPct val="150000"/>
              </a:lnSpc>
              <a:buFont typeface="Arial"/>
              <a:buChar char="•"/>
              <a:defRPr/>
            </a:pPr>
            <a:r>
              <a:rPr lang="en-GB" sz="2400" dirty="0" smtClean="0">
                <a:solidFill>
                  <a:schemeClr val="accent4">
                    <a:lumMod val="50000"/>
                  </a:schemeClr>
                </a:solidFill>
              </a:rPr>
              <a:t>The left side of your brain controls the muscles on the right side of your body, and it is responsible for language along with logical and mathematical thinking.</a:t>
            </a:r>
            <a:endParaRPr lang="en-GB" sz="2400" dirty="0">
              <a:solidFill>
                <a:schemeClr val="accent4">
                  <a:lumMod val="50000"/>
                </a:schemeClr>
              </a:solidFill>
            </a:endParaRPr>
          </a:p>
        </p:txBody>
      </p:sp>
      <p:pic>
        <p:nvPicPr>
          <p:cNvPr id="30723" name="Picture 3">
            <a:extLst>
              <a:ext uri="{FF2B5EF4-FFF2-40B4-BE49-F238E27FC236}">
                <a16:creationId xmlns:a16="http://schemas.microsoft.com/office/drawing/2014/main" id="{31A76884-D16C-4727-AC24-1F3FD01EB8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2213" y="1022350"/>
            <a:ext cx="297973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4">
            <a:extLst>
              <a:ext uri="{FF2B5EF4-FFF2-40B4-BE49-F238E27FC236}">
                <a16:creationId xmlns:a16="http://schemas.microsoft.com/office/drawing/2014/main" id="{EB3898DF-0287-4132-8B92-625811F477DB}"/>
              </a:ext>
            </a:extLst>
          </p:cNvPr>
          <p:cNvSpPr txBox="1">
            <a:spLocks noChangeArrowheads="1"/>
          </p:cNvSpPr>
          <p:nvPr/>
        </p:nvSpPr>
        <p:spPr bwMode="auto">
          <a:xfrm>
            <a:off x="8812213" y="5765800"/>
            <a:ext cx="3195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a:solidFill>
                  <a:srgbClr val="800080"/>
                </a:solidFill>
              </a:rPr>
              <a:t>© </a:t>
            </a:r>
            <a:r>
              <a:rPr lang="en-US" altLang="en-US" sz="1000">
                <a:solidFill>
                  <a:srgbClr val="800080"/>
                </a:solidFill>
                <a:hlinkClick r:id="rId3"/>
              </a:rPr>
              <a:t>Photomaniac</a:t>
            </a:r>
            <a:r>
              <a:rPr lang="en-US" altLang="en-US" sz="1000">
                <a:solidFill>
                  <a:srgbClr val="800080"/>
                </a:solidFill>
                <a:hlinkClick r:id="rId4"/>
              </a:rPr>
              <a:t>Dreamstime Stock Photos</a:t>
            </a:r>
            <a:endParaRPr lang="en-US" altLang="en-US" sz="1000">
              <a:solidFill>
                <a:srgbClr val="800080"/>
              </a:solidFill>
            </a:endParaRPr>
          </a:p>
          <a:p>
            <a:pPr eaLnBrk="1" hangingPunct="1">
              <a:spcBef>
                <a:spcPct val="0"/>
              </a:spcBef>
              <a:buFontTx/>
              <a:buNone/>
            </a:pPr>
            <a:endParaRPr lang="en-US" altLang="en-US" sz="1800">
              <a:solidFill>
                <a:srgbClr val="800080"/>
              </a:solidFill>
            </a:endParaRPr>
          </a:p>
        </p:txBody>
      </p:sp>
      <p:sp>
        <p:nvSpPr>
          <p:cNvPr id="2" name="Rectangle 1">
            <a:extLst>
              <a:ext uri="{FF2B5EF4-FFF2-40B4-BE49-F238E27FC236}">
                <a16:creationId xmlns:a16="http://schemas.microsoft.com/office/drawing/2014/main" id="{10DD0ACF-A151-43BE-A32F-40A40814A891}"/>
              </a:ext>
            </a:extLst>
          </p:cNvPr>
          <p:cNvSpPr/>
          <p:nvPr/>
        </p:nvSpPr>
        <p:spPr>
          <a:xfrm>
            <a:off x="1435100" y="5304135"/>
            <a:ext cx="6096000" cy="923330"/>
          </a:xfrm>
          <a:prstGeom prst="rect">
            <a:avLst/>
          </a:prstGeom>
        </p:spPr>
        <p:txBody>
          <a:bodyPr>
            <a:spAutoFit/>
          </a:bodyPr>
          <a:lstStyle/>
          <a:p>
            <a:pPr algn="ctr">
              <a:defRPr/>
            </a:pPr>
            <a:r>
              <a:rPr lang="en-US" i="1" dirty="0">
                <a:solidFill>
                  <a:schemeClr val="accent4">
                    <a:lumMod val="50000"/>
                  </a:schemeClr>
                </a:solidFill>
              </a:rPr>
              <a:t>‘What research has yet to disprove is the fact that our brains are remarkably malleable, adapting to and reflecting changes, even in late adulthood’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2384</Words>
  <Application>Microsoft Office PowerPoint</Application>
  <PresentationFormat>Widescreen</PresentationFormat>
  <Paragraphs>277</Paragraphs>
  <Slides>33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Emotion Coaching – March 2020</vt:lpstr>
      <vt:lpstr>Why do Emotion Coaching?</vt:lpstr>
      <vt:lpstr>Why do Emotion Coaching?</vt:lpstr>
      <vt:lpstr>Emotions – What are they??</vt:lpstr>
      <vt:lpstr>PowerPoint Presentation</vt:lpstr>
      <vt:lpstr>Why do we need Emotion Coaching?</vt:lpstr>
      <vt:lpstr>PowerPoint Presentation</vt:lpstr>
      <vt:lpstr>The science bit…</vt:lpstr>
      <vt:lpstr>The science bit…</vt:lpstr>
      <vt:lpstr>PowerPoint Presentation</vt:lpstr>
      <vt:lpstr>Emotional Regulation and Attachment</vt:lpstr>
      <vt:lpstr>  Reaction and Response when challenges are over  – The Vagus Nerve    </vt:lpstr>
      <vt:lpstr>How is Vagal Tone Activated?</vt:lpstr>
      <vt:lpstr>Emotion Coaching involves:</vt:lpstr>
      <vt:lpstr>Styles in dealing with emotions</vt:lpstr>
      <vt:lpstr>Disapproving Style</vt:lpstr>
      <vt:lpstr>Dismissing Style</vt:lpstr>
      <vt:lpstr>Effects of dismissing and disapproving styles of dealing with emotions upon children</vt:lpstr>
      <vt:lpstr>Laissez-faire Style</vt:lpstr>
      <vt:lpstr>What this means in practice</vt:lpstr>
      <vt:lpstr>  Step 1: Recognise the child’s feelings and empathise with them - “Connect before Correct”  </vt:lpstr>
      <vt:lpstr>Things we can do to co-regulate someone who has ‘flipped their lid’</vt:lpstr>
      <vt:lpstr>Things we can do to co-regulate someone who has flipped their lid</vt:lpstr>
      <vt:lpstr> Step 2: Validating the feelings and labelling them </vt:lpstr>
      <vt:lpstr>Instead of denying the feeling …</vt:lpstr>
      <vt:lpstr>Empathise, validate, label…</vt:lpstr>
      <vt:lpstr>Step 1&amp;2 : Hints</vt:lpstr>
      <vt:lpstr>Co-regulation, emotional behavioural regulation and Emotion Coaching</vt:lpstr>
      <vt:lpstr>Step 3: Setting Limits (if needed) </vt:lpstr>
      <vt:lpstr> Step 4: Problem solving </vt:lpstr>
      <vt:lpstr> Finding solutions – problem solving </vt:lpstr>
      <vt:lpstr>Why is Emotion Coaching Effective?</vt:lpstr>
      <vt:lpstr>Emotion Coaching Advantages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 Coaching works with the anatomy and physiology of brains to support the development of  emotional regulation</dc:title>
  <dc:creator>Amy Rogers</dc:creator>
  <cp:lastModifiedBy>Rebecca Armstrong</cp:lastModifiedBy>
  <cp:revision>27</cp:revision>
  <cp:lastPrinted>2020-03-13T12:27:37Z</cp:lastPrinted>
  <dcterms:created xsi:type="dcterms:W3CDTF">2019-08-29T14:12:35Z</dcterms:created>
  <dcterms:modified xsi:type="dcterms:W3CDTF">2020-03-13T14:44:01Z</dcterms:modified>
</cp:coreProperties>
</file>